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8"/>
  </p:notesMasterIdLst>
  <p:sldIdLst>
    <p:sldId id="256" r:id="rId3"/>
    <p:sldId id="312" r:id="rId4"/>
    <p:sldId id="330" r:id="rId5"/>
    <p:sldId id="334" r:id="rId6"/>
    <p:sldId id="335" r:id="rId7"/>
    <p:sldId id="324" r:id="rId8"/>
    <p:sldId id="337" r:id="rId9"/>
    <p:sldId id="333" r:id="rId10"/>
    <p:sldId id="315" r:id="rId11"/>
    <p:sldId id="336" r:id="rId12"/>
    <p:sldId id="327" r:id="rId13"/>
    <p:sldId id="331" r:id="rId14"/>
    <p:sldId id="326" r:id="rId15"/>
    <p:sldId id="314" r:id="rId16"/>
    <p:sldId id="323" r:id="rId17"/>
    <p:sldId id="319" r:id="rId18"/>
    <p:sldId id="320" r:id="rId19"/>
    <p:sldId id="332" r:id="rId20"/>
    <p:sldId id="322" r:id="rId21"/>
    <p:sldId id="318" r:id="rId22"/>
    <p:sldId id="321" r:id="rId23"/>
    <p:sldId id="316" r:id="rId24"/>
    <p:sldId id="317" r:id="rId25"/>
    <p:sldId id="338" r:id="rId26"/>
    <p:sldId id="25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7F5728-2210-E14B-A918-D843D67D5425}" v="206" dt="2025-05-21T03:03:50.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3"/>
    <p:restoredTop sz="85006"/>
  </p:normalViewPr>
  <p:slideViewPr>
    <p:cSldViewPr snapToGrid="0">
      <p:cViewPr>
        <p:scale>
          <a:sx n="120" d="100"/>
          <a:sy n="120" d="100"/>
        </p:scale>
        <p:origin x="144"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42839B-C88B-824F-A4AB-B0E9752231D5}" type="datetimeFigureOut">
              <a:rPr lang="en-US" smtClean="0"/>
              <a:t>5/19/25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E3DC4-D18E-D74C-8AF6-7BDBE2B63828}" type="slidenum">
              <a:rPr lang="en-US" smtClean="0"/>
              <a:t>‹#›</a:t>
            </a:fld>
            <a:endParaRPr lang="en-US"/>
          </a:p>
        </p:txBody>
      </p:sp>
    </p:spTree>
    <p:extLst>
      <p:ext uri="{BB962C8B-B14F-4D97-AF65-F5344CB8AC3E}">
        <p14:creationId xmlns:p14="http://schemas.microsoft.com/office/powerpoint/2010/main" val="2645629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8</a:t>
            </a:fld>
            <a:endParaRPr lang="en-US"/>
          </a:p>
        </p:txBody>
      </p:sp>
    </p:spTree>
    <p:extLst>
      <p:ext uri="{BB962C8B-B14F-4D97-AF65-F5344CB8AC3E}">
        <p14:creationId xmlns:p14="http://schemas.microsoft.com/office/powerpoint/2010/main" val="3655145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Commercial AI providers = e.g. OpenAI</a:t>
            </a:r>
          </a:p>
          <a:p>
            <a:endParaRPr lang="en-US" dirty="0"/>
          </a:p>
          <a:p>
            <a:r>
              <a:rPr lang="en-US" sz="1800" b="0" i="0" dirty="0">
                <a:solidFill>
                  <a:srgbClr val="000000"/>
                </a:solidFill>
                <a:effectLst/>
                <a:latin typeface="Linux Libertine O"/>
              </a:rPr>
              <a:t>Across every discipline, desktops/laptops and CU Boulder HPC systems are the two most used computing resources in researchers’ AI workflows (Figure 1). Commercial AI provider (e.g., OpenAI) usage varies among disciplines, with it being the most common in CS &amp; Mathematics (50%) and the least common among the Geosciences and Atmospheric Sciences (20%). The usage of national resources is highest among CS &amp; Mathematics (27.8%) and Geosciences &amp; Atmospheric Sciences (26.7%) and lowest among the Life Sciences (4.2%) and Physical Sciences (0%). The largest variation across disciplines is observed in commercial cloud usage, with CS &amp; Mathematics respondents making up the largest percentage (38.9%) and Physical Sciences and Geosciences &amp; Atmospheric Sciences reporting no usage.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13</a:t>
            </a:fld>
            <a:endParaRPr lang="en-US"/>
          </a:p>
        </p:txBody>
      </p:sp>
    </p:spTree>
    <p:extLst>
      <p:ext uri="{BB962C8B-B14F-4D97-AF65-F5344CB8AC3E}">
        <p14:creationId xmlns:p14="http://schemas.microsoft.com/office/powerpoint/2010/main" val="3809650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ux Libertine O"/>
              </a:rPr>
              <a:t>Across disciplines, the most common way to use AI is to apply existing AI methods in new research areas (86%; Fig. 1a). The next most prevalent application is to refine and optimize existing AI methods (61.8%), followed by developing new AI methods/algorithms (42.3%), exploring minor modifications in AI methods (37.4%), and using existing AI methods without modification (35%). At the discipline level, the Life Sciences employ existing AI methods without modification at a higher frequency than any others, a result which may be explained by the widespread use of AlphaFold (Fig. 1b).</a:t>
            </a:r>
            <a:r>
              <a:rPr lang="en-US" sz="1800" b="0" i="0" dirty="0">
                <a:solidFill>
                  <a:srgbClr val="D13438"/>
                </a:solidFill>
                <a:effectLst/>
                <a:latin typeface="Linux Libertine O"/>
              </a:rPr>
              <a:t>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14</a:t>
            </a:fld>
            <a:endParaRPr lang="en-US"/>
          </a:p>
        </p:txBody>
      </p:sp>
    </p:spTree>
    <p:extLst>
      <p:ext uri="{BB962C8B-B14F-4D97-AF65-F5344CB8AC3E}">
        <p14:creationId xmlns:p14="http://schemas.microsoft.com/office/powerpoint/2010/main" val="3135907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ux Libertine O"/>
              </a:rPr>
              <a:t>To understand the need for secure computing systems in AI research, the survey tracked researchers’ intentions to internally generate or externally source sensitive or restricted data. Across all respondents, less than 25% indicate they use or generate restricted or sensitive data (Fig. 3b). Across all disciplines (not shown), the largest generators of sensitive data are Engineering (33.3%) and ‘Other’ (35.3%). The largest users of externally sourced sensitive or restricted data are ‘Other’ (41.2%) and CS &amp; Math (25.7%). The Geosciences &amp; Atmospheric Sciences have the lowest generation (0.0%) and usage (7.7%) of sensitive or restricted data. The relatively low usage of sensitive or restricted data from an external source within the Life Sciences (12.5%; Fig. 3b inset) is notable, particularly considering the National Institutes of Health’s 2025 requirement to secure data listed under controlled access genomic data repositories (e.g., </a:t>
            </a:r>
            <a:r>
              <a:rPr lang="en-US" sz="1800" b="0" i="0" dirty="0" err="1">
                <a:solidFill>
                  <a:srgbClr val="000000"/>
                </a:solidFill>
                <a:effectLst/>
                <a:latin typeface="Linux Libertine O"/>
              </a:rPr>
              <a:t>dbGaP</a:t>
            </a:r>
            <a:r>
              <a:rPr lang="en-US" sz="1800" b="0" i="0" dirty="0">
                <a:solidFill>
                  <a:srgbClr val="000000"/>
                </a:solidFill>
                <a:effectLst/>
                <a:latin typeface="Linux Libertine O"/>
              </a:rPr>
              <a:t>).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16</a:t>
            </a:fld>
            <a:endParaRPr lang="en-US"/>
          </a:p>
        </p:txBody>
      </p:sp>
    </p:spTree>
    <p:extLst>
      <p:ext uri="{BB962C8B-B14F-4D97-AF65-F5344CB8AC3E}">
        <p14:creationId xmlns:p14="http://schemas.microsoft.com/office/powerpoint/2010/main" val="2796113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ux Libertine O"/>
              </a:rPr>
              <a:t>Approximately equal percentages of respondents indicated gigabyte- (44%) or terabyte-level (43%) needs (Fig. 3a, inset), but further analysis revealed marked differences among disciplines (Fig. 3a). Life Sciences (62%) and Geosciences &amp; Atmospheric Sciences (60%) researchers expressed the largest need for terabyte-level storage, while the majority of CS &amp; Mathematics researchers (55.6%) reported gigabyte-level storage requirements. Because of the magnitude of difference between providing gigabyte- and terabyte-level storage, in terms of hardware and infrastructure required, it is imperative that these more data-intensive disciplines are adequately surveyed when considering an HPC community’s data storage needs.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17</a:t>
            </a:fld>
            <a:endParaRPr lang="en-US"/>
          </a:p>
        </p:txBody>
      </p:sp>
    </p:spTree>
    <p:extLst>
      <p:ext uri="{BB962C8B-B14F-4D97-AF65-F5344CB8AC3E}">
        <p14:creationId xmlns:p14="http://schemas.microsoft.com/office/powerpoint/2010/main" val="2017365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000000"/>
                </a:solidFill>
                <a:effectLst/>
                <a:latin typeface="Linux Libertine O"/>
              </a:rPr>
              <a:t>For Life Sciences, Geosciences &amp; Atmospheric Sciences, and ‘Other’ disciplines, most respondents indicate that training and technical assistance are their number one challenge. CS &amp; Math, Engineering, and Physical Science researchers each identify the need for more hardware as their primary AI research challenge.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22</a:t>
            </a:fld>
            <a:endParaRPr lang="en-US"/>
          </a:p>
        </p:txBody>
      </p:sp>
    </p:spTree>
    <p:extLst>
      <p:ext uri="{BB962C8B-B14F-4D97-AF65-F5344CB8AC3E}">
        <p14:creationId xmlns:p14="http://schemas.microsoft.com/office/powerpoint/2010/main" val="2997586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inux Libertine O"/>
              </a:rPr>
              <a:t>Relative to other disciplines, researchers in the Physical Sciences and the Geosciences &amp; Atmospheric Sciences appear to have a strong appetite for consulting on technical questions. Physical scientists, more than others, desire training in the theory of AI and how to use GPUs on HPC resources. Training on popular AI frameworks was selected by more than 50% of respondents in all disciplines except for CS &amp; Math.</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23</a:t>
            </a:fld>
            <a:endParaRPr lang="en-US"/>
          </a:p>
        </p:txBody>
      </p:sp>
    </p:spTree>
    <p:extLst>
      <p:ext uri="{BB962C8B-B14F-4D97-AF65-F5344CB8AC3E}">
        <p14:creationId xmlns:p14="http://schemas.microsoft.com/office/powerpoint/2010/main" val="3154740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inux Libertine O"/>
              </a:rPr>
              <a:t>For example, our analysis suggests that CS &amp; Mathematics researchers- who likely possess the technical expertise to utilize advanced computing resources, identify access to hardware as their top challenge, and have more gigabyte-level storage needs than other disciplines- may be best served by additional investments in on-prem, AI-focused hardware or by facilitating access to commercial cloud resources. On the other hand, Life Sciences researchers- who often use existing AI methods without modification, use CU Boulder HPC resources for AI research more than any other discipline, and have terabyte-level storage needs (making the commercial cloud costly)- would benefit from increased awareness of national HPC resources provided via ACCESS and the NAIRR Pilot. </a:t>
            </a:r>
            <a:endParaRPr lang="en-US" dirty="0"/>
          </a:p>
        </p:txBody>
      </p:sp>
      <p:sp>
        <p:nvSpPr>
          <p:cNvPr id="4" name="Slide Number Placeholder 3"/>
          <p:cNvSpPr>
            <a:spLocks noGrp="1"/>
          </p:cNvSpPr>
          <p:nvPr>
            <p:ph type="sldNum" sz="quarter" idx="5"/>
          </p:nvPr>
        </p:nvSpPr>
        <p:spPr/>
        <p:txBody>
          <a:bodyPr/>
          <a:lstStyle/>
          <a:p>
            <a:fld id="{19FE3DC4-D18E-D74C-8AF6-7BDBE2B63828}" type="slidenum">
              <a:rPr lang="en-US" smtClean="0"/>
              <a:t>24</a:t>
            </a:fld>
            <a:endParaRPr lang="en-US"/>
          </a:p>
        </p:txBody>
      </p:sp>
    </p:spTree>
    <p:extLst>
      <p:ext uri="{BB962C8B-B14F-4D97-AF65-F5344CB8AC3E}">
        <p14:creationId xmlns:p14="http://schemas.microsoft.com/office/powerpoint/2010/main" val="3067311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CA57-4660-363A-4E30-FB74F429AC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E82D7B-37FF-86A0-4393-EBD439F7C2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DD7C3E-4011-0F66-2DD6-665362F26498}"/>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5" name="Footer Placeholder 4">
            <a:extLst>
              <a:ext uri="{FF2B5EF4-FFF2-40B4-BE49-F238E27FC236}">
                <a16:creationId xmlns:a16="http://schemas.microsoft.com/office/drawing/2014/main" id="{968818D7-FB65-6736-F3EF-20B6A98A5C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A3E5F4-8753-C88E-8673-AE697083ACA4}"/>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3908111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82F8-0325-14FA-42A2-5449F0F1C6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A42A07-B7A4-D569-8A4C-BF6BA8AF0D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CE55E-4B3B-22EA-442E-7E65F41FC0CA}"/>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5" name="Footer Placeholder 4">
            <a:extLst>
              <a:ext uri="{FF2B5EF4-FFF2-40B4-BE49-F238E27FC236}">
                <a16:creationId xmlns:a16="http://schemas.microsoft.com/office/drawing/2014/main" id="{B51E1239-A606-54D0-2CC2-69127B622E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EA3C1-63F9-7C87-F9BA-8F31C429B278}"/>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2833750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76010-80F3-63CB-7450-F68C34BE9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317E6FE-035E-3B36-6669-6B4A3A23AD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407C3-8474-F0FD-365E-A9D6B51CFA31}"/>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5" name="Footer Placeholder 4">
            <a:extLst>
              <a:ext uri="{FF2B5EF4-FFF2-40B4-BE49-F238E27FC236}">
                <a16:creationId xmlns:a16="http://schemas.microsoft.com/office/drawing/2014/main" id="{68EC7002-680E-38F1-5803-4618717F6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315F7-2141-884D-2914-7843B3947430}"/>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606269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5/22/25</a:t>
            </a:r>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3856025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5/22/25</a:t>
            </a:r>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845199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44EA-2FB9-EA29-3598-A67701340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77D965-5DCF-E5E2-6C10-71A1B2FE2D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34C245-2712-6F57-0E3E-1380DC8114E9}"/>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5" name="Footer Placeholder 4">
            <a:extLst>
              <a:ext uri="{FF2B5EF4-FFF2-40B4-BE49-F238E27FC236}">
                <a16:creationId xmlns:a16="http://schemas.microsoft.com/office/drawing/2014/main" id="{A66036C2-C639-4F7C-BAD0-78DFC12C33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FEC58B-60F8-6599-83B5-66677ADB1D59}"/>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1759355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74EF2-C19A-493B-956F-25075FBF8D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2F6A67B-4653-D79C-9E7C-B4D021765F7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C63B7E-403F-EEC7-1C07-C94FB9F8BE3B}"/>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5" name="Footer Placeholder 4">
            <a:extLst>
              <a:ext uri="{FF2B5EF4-FFF2-40B4-BE49-F238E27FC236}">
                <a16:creationId xmlns:a16="http://schemas.microsoft.com/office/drawing/2014/main" id="{4F44E63E-2749-33D6-5EF5-F5E423E08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7FF8B-F17B-812A-B5CD-2FD022B788EF}"/>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113801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2CF3D-7F33-39BC-1E2F-47B8ABACBD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1E86E-7055-7EF2-BEFB-9F346CEC0D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F570CF-D0BB-3E54-B171-C81FB45AD0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7AD0B0-CF04-91CE-2675-EBC281AA0102}"/>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6" name="Footer Placeholder 5">
            <a:extLst>
              <a:ext uri="{FF2B5EF4-FFF2-40B4-BE49-F238E27FC236}">
                <a16:creationId xmlns:a16="http://schemas.microsoft.com/office/drawing/2014/main" id="{4594E9FA-25DB-3DD3-E18E-CDEA036B4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A4E6D-A9A3-9FFF-6276-EB435BE7ADA6}"/>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1428919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FB733-0DD3-ACF2-695C-88D8659CDE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109929-9265-26DB-C724-8879A60216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DD57DB-D2C7-7484-7B32-3054A567A7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52B466-ED18-A553-14AA-E40DF9A26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8BBDBF-C13C-9F3B-2D01-C5FDC130F81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3ABCDA-FDC5-1FEB-5075-EFE54D582A34}"/>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8" name="Footer Placeholder 7">
            <a:extLst>
              <a:ext uri="{FF2B5EF4-FFF2-40B4-BE49-F238E27FC236}">
                <a16:creationId xmlns:a16="http://schemas.microsoft.com/office/drawing/2014/main" id="{4E7CA5A6-27D1-D011-4FE0-619C86EC5F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4D36FE-8D50-9724-6AE9-D1AED8A3336D}"/>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3840710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BD019-7A03-F26A-1FFC-68ED5813FE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9641BF-6821-063C-C16E-D791A842C197}"/>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4" name="Footer Placeholder 3">
            <a:extLst>
              <a:ext uri="{FF2B5EF4-FFF2-40B4-BE49-F238E27FC236}">
                <a16:creationId xmlns:a16="http://schemas.microsoft.com/office/drawing/2014/main" id="{F9256053-FAEB-25B1-2927-9D453B07F9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8FF065-48DE-59E9-F228-C1DB1E4B5E01}"/>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881487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2837CE-9F11-36ED-C345-275D369D9A3F}"/>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3" name="Footer Placeholder 2">
            <a:extLst>
              <a:ext uri="{FF2B5EF4-FFF2-40B4-BE49-F238E27FC236}">
                <a16:creationId xmlns:a16="http://schemas.microsoft.com/office/drawing/2014/main" id="{5A5E79C0-0A3E-E84E-E60A-CB9E53DC5B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238C4DD-5FA9-0E92-5B75-AFC8985C2ACD}"/>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4164746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C0411-3A06-AFDE-58E5-9764C68685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9240FF-F713-B223-092D-ABD1AFF43E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D70FBC-9C57-827A-61A4-C3C1B4354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76BB11-BBD4-5EB2-D413-7E632F9472F8}"/>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6" name="Footer Placeholder 5">
            <a:extLst>
              <a:ext uri="{FF2B5EF4-FFF2-40B4-BE49-F238E27FC236}">
                <a16:creationId xmlns:a16="http://schemas.microsoft.com/office/drawing/2014/main" id="{DA5FB50F-5289-3B09-2EC8-E548C42B93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C12CD-F3B3-4503-D41B-5A36ED6FCA46}"/>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1075258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5966B-2252-A322-AD46-E8E173F31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155577-29FD-6C6E-AF06-3ABB5651BB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289482-43E4-1059-2A6B-AAAAFCBEAE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AABF6-D7D9-4482-EF8D-5539348C10FB}"/>
              </a:ext>
            </a:extLst>
          </p:cNvPr>
          <p:cNvSpPr>
            <a:spLocks noGrp="1"/>
          </p:cNvSpPr>
          <p:nvPr>
            <p:ph type="dt" sz="half" idx="10"/>
          </p:nvPr>
        </p:nvSpPr>
        <p:spPr/>
        <p:txBody>
          <a:bodyPr/>
          <a:lstStyle/>
          <a:p>
            <a:fld id="{9AE7993A-539F-5847-9CAB-F29FE60CBBF2}" type="datetimeFigureOut">
              <a:rPr lang="en-US" smtClean="0"/>
              <a:t>5/19/25</a:t>
            </a:fld>
            <a:endParaRPr lang="en-US"/>
          </a:p>
        </p:txBody>
      </p:sp>
      <p:sp>
        <p:nvSpPr>
          <p:cNvPr id="6" name="Footer Placeholder 5">
            <a:extLst>
              <a:ext uri="{FF2B5EF4-FFF2-40B4-BE49-F238E27FC236}">
                <a16:creationId xmlns:a16="http://schemas.microsoft.com/office/drawing/2014/main" id="{EC6F4930-6EAB-0BFD-DD09-3262F735F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CD48B-AD3E-E17B-D4BB-C5857B1481F1}"/>
              </a:ext>
            </a:extLst>
          </p:cNvPr>
          <p:cNvSpPr>
            <a:spLocks noGrp="1"/>
          </p:cNvSpPr>
          <p:nvPr>
            <p:ph type="sldNum" sz="quarter" idx="12"/>
          </p:nvPr>
        </p:nvSpPr>
        <p:spPr/>
        <p:txBody>
          <a:bodyPr/>
          <a:lstStyle/>
          <a:p>
            <a:fld id="{FCF74F88-9AD0-1943-9337-9416A5E59074}" type="slidenum">
              <a:rPr lang="en-US" smtClean="0"/>
              <a:t>‹#›</a:t>
            </a:fld>
            <a:endParaRPr lang="en-US"/>
          </a:p>
        </p:txBody>
      </p:sp>
    </p:spTree>
    <p:extLst>
      <p:ext uri="{BB962C8B-B14F-4D97-AF65-F5344CB8AC3E}">
        <p14:creationId xmlns:p14="http://schemas.microsoft.com/office/powerpoint/2010/main" val="508043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01CE62-6C34-0D25-B627-D76D3675C8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6666D7-9B84-C9A1-897C-E72742A6D0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BB030F-2696-9443-AD50-37E19A7233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E7993A-539F-5847-9CAB-F29FE60CBBF2}" type="datetimeFigureOut">
              <a:rPr lang="en-US" smtClean="0"/>
              <a:t>5/19/25</a:t>
            </a:fld>
            <a:endParaRPr lang="en-US"/>
          </a:p>
        </p:txBody>
      </p:sp>
      <p:sp>
        <p:nvSpPr>
          <p:cNvPr id="5" name="Footer Placeholder 4">
            <a:extLst>
              <a:ext uri="{FF2B5EF4-FFF2-40B4-BE49-F238E27FC236}">
                <a16:creationId xmlns:a16="http://schemas.microsoft.com/office/drawing/2014/main" id="{6DFB4641-6699-AE9D-354E-5BADE46D9C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75FAEF1-C452-FA75-169E-630B5A687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F74F88-9AD0-1943-9337-9416A5E59074}" type="slidenum">
              <a:rPr lang="en-US" smtClean="0"/>
              <a:t>‹#›</a:t>
            </a:fld>
            <a:endParaRPr lang="en-US"/>
          </a:p>
        </p:txBody>
      </p:sp>
    </p:spTree>
    <p:extLst>
      <p:ext uri="{BB962C8B-B14F-4D97-AF65-F5344CB8AC3E}">
        <p14:creationId xmlns:p14="http://schemas.microsoft.com/office/powerpoint/2010/main" val="2269360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5/22/25</a:t>
            </a:r>
          </a:p>
        </p:txBody>
      </p:sp>
    </p:spTree>
    <p:extLst>
      <p:ext uri="{BB962C8B-B14F-4D97-AF65-F5344CB8AC3E}">
        <p14:creationId xmlns:p14="http://schemas.microsoft.com/office/powerpoint/2010/main" val="2936943296"/>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eg"/><Relationship Id="rId2" Type="http://schemas.openxmlformats.org/officeDocument/2006/relationships/image" Target="../media/image3.jpg"/><Relationship Id="rId1" Type="http://schemas.openxmlformats.org/officeDocument/2006/relationships/slideLayout" Target="../slideLayouts/slideLayout13.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47B89-F539-51B7-5D70-C9F0A8C737F4}"/>
              </a:ext>
            </a:extLst>
          </p:cNvPr>
          <p:cNvSpPr>
            <a:spLocks noGrp="1"/>
          </p:cNvSpPr>
          <p:nvPr>
            <p:ph type="ctrTitle"/>
          </p:nvPr>
        </p:nvSpPr>
        <p:spPr>
          <a:xfrm>
            <a:off x="1524000" y="1781585"/>
            <a:ext cx="9144000" cy="2387600"/>
          </a:xfrm>
        </p:spPr>
        <p:txBody>
          <a:bodyPr>
            <a:noAutofit/>
          </a:bodyPr>
          <a:lstStyle/>
          <a:p>
            <a:r>
              <a:rPr lang="en-US" sz="4000" b="1" i="0" dirty="0">
                <a:effectLst/>
              </a:rPr>
              <a:t>Artificial Intelligence Powered Research: A survey of the current and planned usage of AI across research disciplines in a High Performance Computing community</a:t>
            </a:r>
            <a:endParaRPr lang="en-US" sz="4000" dirty="0"/>
          </a:p>
        </p:txBody>
      </p:sp>
      <p:sp>
        <p:nvSpPr>
          <p:cNvPr id="3" name="Subtitle 2">
            <a:extLst>
              <a:ext uri="{FF2B5EF4-FFF2-40B4-BE49-F238E27FC236}">
                <a16:creationId xmlns:a16="http://schemas.microsoft.com/office/drawing/2014/main" id="{F859A5A1-9DEA-4DA1-0E98-41FB673068C3}"/>
              </a:ext>
            </a:extLst>
          </p:cNvPr>
          <p:cNvSpPr>
            <a:spLocks noGrp="1"/>
          </p:cNvSpPr>
          <p:nvPr>
            <p:ph type="subTitle" idx="1"/>
          </p:nvPr>
        </p:nvSpPr>
        <p:spPr>
          <a:xfrm>
            <a:off x="1524000" y="4325055"/>
            <a:ext cx="9144000" cy="1655762"/>
          </a:xfrm>
        </p:spPr>
        <p:txBody>
          <a:bodyPr>
            <a:normAutofit fontScale="85000" lnSpcReduction="20000"/>
          </a:bodyPr>
          <a:lstStyle/>
          <a:p>
            <a:r>
              <a:rPr lang="en-US" sz="3200" i="1" dirty="0">
                <a:latin typeface="Arial" panose="020B0604020202020204" pitchFamily="34" charset="0"/>
                <a:cs typeface="Arial" panose="020B0604020202020204" pitchFamily="34" charset="0"/>
              </a:rPr>
              <a:t>RMACC HPC Symposium </a:t>
            </a:r>
          </a:p>
          <a:p>
            <a:r>
              <a:rPr lang="en-US" sz="3200" i="1" dirty="0">
                <a:latin typeface="Arial" panose="020B0604020202020204" pitchFamily="34" charset="0"/>
                <a:cs typeface="Arial" panose="020B0604020202020204" pitchFamily="34" charset="0"/>
              </a:rPr>
              <a:t>21 May 2025</a:t>
            </a:r>
          </a:p>
          <a:p>
            <a:endParaRPr lang="en-US" sz="3200" i="1" dirty="0">
              <a:latin typeface="Arial" panose="020B0604020202020204" pitchFamily="34" charset="0"/>
              <a:cs typeface="Arial" panose="020B0604020202020204" pitchFamily="34" charset="0"/>
            </a:endParaRPr>
          </a:p>
          <a:p>
            <a:r>
              <a:rPr lang="en-US" sz="3200" dirty="0">
                <a:latin typeface="Arial" panose="020B0604020202020204" pitchFamily="34" charset="0"/>
                <a:cs typeface="Arial" panose="020B0604020202020204" pitchFamily="34" charset="0"/>
              </a:rPr>
              <a:t>Michael J Schneider, Mohal Khandelwal, Layla Freeborn</a:t>
            </a:r>
          </a:p>
          <a:p>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8662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D8979-84EE-604B-73F3-98590EE213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855E7C-431C-66C9-EFCB-579205AF20F5}"/>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Survey analysis</a:t>
            </a:r>
            <a:endParaRPr lang="en-US" sz="3600" b="1" dirty="0"/>
          </a:p>
        </p:txBody>
      </p:sp>
      <p:sp>
        <p:nvSpPr>
          <p:cNvPr id="4" name="Date Placeholder 3">
            <a:extLst>
              <a:ext uri="{FF2B5EF4-FFF2-40B4-BE49-F238E27FC236}">
                <a16:creationId xmlns:a16="http://schemas.microsoft.com/office/drawing/2014/main" id="{118CF452-A8C5-0EF3-A1A0-0B99874A4BBC}"/>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3191AED6-7640-8C30-78D4-CC3D7EB771B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88FFA0DC-88B5-5DA4-DE2B-7E326959FEF4}"/>
              </a:ext>
              <a:ext uri="{C183D7F6-B498-43B3-948B-1728B52AA6E4}">
                <adec:decorative xmlns:adec="http://schemas.microsoft.com/office/drawing/2017/decorative" val="1"/>
              </a:ext>
            </a:extLst>
          </p:cNvPr>
          <p:cNvSpPr txBox="1">
            <a:spLocks/>
          </p:cNvSpPr>
          <p:nvPr/>
        </p:nvSpPr>
        <p:spPr>
          <a:xfrm>
            <a:off x="838200" y="1658679"/>
            <a:ext cx="1004976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fontAlgn="base">
              <a:lnSpc>
                <a:spcPct val="100000"/>
              </a:lnSpc>
            </a:pPr>
            <a:endParaRPr kumimoji="0" lang="en-US" sz="2800" i="0" u="none" strike="noStrike" kern="1200" cap="none" spc="0" normalizeH="0" baseline="0" noProof="0" dirty="0">
              <a:ln>
                <a:noFill/>
              </a:ln>
              <a:solidFill>
                <a:prstClr val="black"/>
              </a:solidFill>
              <a:effectLst/>
              <a:uLnTx/>
              <a:uFillTx/>
              <a:ea typeface="+mn-ea"/>
              <a:cs typeface="+mn-cs"/>
            </a:endParaRPr>
          </a:p>
        </p:txBody>
      </p:sp>
      <p:sp>
        <p:nvSpPr>
          <p:cNvPr id="8" name="TextBox 7">
            <a:extLst>
              <a:ext uri="{FF2B5EF4-FFF2-40B4-BE49-F238E27FC236}">
                <a16:creationId xmlns:a16="http://schemas.microsoft.com/office/drawing/2014/main" id="{F65FC73B-6A31-22B7-64DE-C0B7777F856F}"/>
              </a:ext>
            </a:extLst>
          </p:cNvPr>
          <p:cNvSpPr txBox="1"/>
          <p:nvPr/>
        </p:nvSpPr>
        <p:spPr>
          <a:xfrm>
            <a:off x="630865" y="1745357"/>
            <a:ext cx="10554586" cy="4524315"/>
          </a:xfrm>
          <a:prstGeom prst="rect">
            <a:avLst/>
          </a:prstGeom>
          <a:noFill/>
        </p:spPr>
        <p:txBody>
          <a:bodyPr wrap="square">
            <a:spAutoFit/>
          </a:bodyPr>
          <a:lstStyle/>
          <a:p>
            <a:r>
              <a:rPr lang="en-US" sz="2800" dirty="0">
                <a:solidFill>
                  <a:srgbClr val="000000"/>
                </a:solidFill>
              </a:rPr>
              <a:t>We</a:t>
            </a:r>
            <a:r>
              <a:rPr lang="en-US" sz="2800" b="0" i="0" dirty="0">
                <a:solidFill>
                  <a:srgbClr val="000000"/>
                </a:solidFill>
                <a:effectLst/>
              </a:rPr>
              <a:t> looked at discipline-specific differences in three areas:</a:t>
            </a:r>
          </a:p>
          <a:p>
            <a:pPr marL="514350" indent="-514350">
              <a:buAutoNum type="arabicPeriod"/>
            </a:pPr>
            <a:r>
              <a:rPr lang="en-US" sz="2800" dirty="0">
                <a:solidFill>
                  <a:srgbClr val="000000"/>
                </a:solidFill>
              </a:rPr>
              <a:t>Applications of AI methods and resource use</a:t>
            </a:r>
          </a:p>
          <a:p>
            <a:pPr marL="514350" indent="-514350">
              <a:buFontTx/>
              <a:buAutoNum type="arabicPeriod"/>
            </a:pPr>
            <a:r>
              <a:rPr lang="en-US" sz="2800" dirty="0">
                <a:solidFill>
                  <a:srgbClr val="000000"/>
                </a:solidFill>
              </a:rPr>
              <a:t>D</a:t>
            </a:r>
            <a:r>
              <a:rPr lang="en-US" sz="2800" b="0" i="0" dirty="0">
                <a:solidFill>
                  <a:srgbClr val="000000"/>
                </a:solidFill>
                <a:effectLst/>
              </a:rPr>
              <a:t>ata, hardware, and storage needs</a:t>
            </a:r>
          </a:p>
          <a:p>
            <a:pPr marL="514350" indent="-514350">
              <a:buFontTx/>
              <a:buAutoNum type="arabicPeriod"/>
            </a:pPr>
            <a:r>
              <a:rPr lang="en-US" sz="2800" b="0" i="0" dirty="0">
                <a:solidFill>
                  <a:srgbClr val="000000"/>
                </a:solidFill>
                <a:effectLst/>
              </a:rPr>
              <a:t>AI research challenges and training needs</a:t>
            </a:r>
          </a:p>
          <a:p>
            <a:pPr marL="514350" indent="-514350">
              <a:buFontTx/>
              <a:buAutoNum type="arabicPeriod"/>
            </a:pPr>
            <a:endParaRPr lang="en-US" sz="2800" dirty="0">
              <a:solidFill>
                <a:srgbClr val="000000"/>
              </a:solidFill>
            </a:endParaRPr>
          </a:p>
          <a:p>
            <a:r>
              <a:rPr lang="en-US" sz="2800" b="0" i="0" dirty="0">
                <a:solidFill>
                  <a:srgbClr val="000000"/>
                </a:solidFill>
                <a:effectLst/>
              </a:rPr>
              <a:t>We explored discipline-specific differences in each area to inform how best to support and engage professionals with varying backgrounds and usage patterns. </a:t>
            </a:r>
          </a:p>
          <a:p>
            <a:pPr marL="514350" indent="-514350">
              <a:buFontTx/>
              <a:buAutoNum type="arabicPeriod"/>
            </a:pPr>
            <a:endParaRPr lang="en-US" sz="3200" dirty="0">
              <a:solidFill>
                <a:srgbClr val="000000"/>
              </a:solidFill>
            </a:endParaRPr>
          </a:p>
          <a:p>
            <a:endParaRPr lang="en-US" sz="3200" dirty="0">
              <a:solidFill>
                <a:srgbClr val="000000"/>
              </a:solidFill>
            </a:endParaRPr>
          </a:p>
        </p:txBody>
      </p:sp>
    </p:spTree>
    <p:extLst>
      <p:ext uri="{BB962C8B-B14F-4D97-AF65-F5344CB8AC3E}">
        <p14:creationId xmlns:p14="http://schemas.microsoft.com/office/powerpoint/2010/main" val="16160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16AE5-1214-6823-8C10-B1A6BFDCB2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F4AE8-3080-3B3C-557D-9743B4D1AF1A}"/>
              </a:ext>
            </a:extLst>
          </p:cNvPr>
          <p:cNvSpPr>
            <a:spLocks noGrp="1"/>
          </p:cNvSpPr>
          <p:nvPr>
            <p:ph type="title"/>
          </p:nvPr>
        </p:nvSpPr>
        <p:spPr>
          <a:xfrm>
            <a:off x="838200" y="2766218"/>
            <a:ext cx="10515600" cy="1325563"/>
          </a:xfrm>
        </p:spPr>
        <p:txBody>
          <a:bodyPr>
            <a:normAutofit/>
          </a:bodyPr>
          <a:lstStyle/>
          <a:p>
            <a:pPr algn="ctr"/>
            <a:r>
              <a:rPr lang="en-US" sz="3600" b="1" i="0" dirty="0">
                <a:effectLst/>
              </a:rPr>
              <a:t>Applications of AI methods and resource use</a:t>
            </a:r>
            <a:endParaRPr lang="en-US" sz="3600" dirty="0"/>
          </a:p>
        </p:txBody>
      </p:sp>
      <p:sp>
        <p:nvSpPr>
          <p:cNvPr id="4" name="Date Placeholder 3">
            <a:extLst>
              <a:ext uri="{FF2B5EF4-FFF2-40B4-BE49-F238E27FC236}">
                <a16:creationId xmlns:a16="http://schemas.microsoft.com/office/drawing/2014/main" id="{4DD7A368-DF33-4F2D-BDEC-818CCCD09BD2}"/>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D824A7B0-0931-7E8E-8AC3-B2A6CC9D7E2A}"/>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2327703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4991A-A93B-A1CF-B04C-27B09A62D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FEF02C-7AF0-CD88-4DB7-BF8D2AB360A6}"/>
              </a:ext>
            </a:extLst>
          </p:cNvPr>
          <p:cNvSpPr>
            <a:spLocks noGrp="1"/>
          </p:cNvSpPr>
          <p:nvPr>
            <p:ph type="title"/>
          </p:nvPr>
        </p:nvSpPr>
        <p:spPr>
          <a:xfrm>
            <a:off x="838200" y="365125"/>
            <a:ext cx="7604051" cy="1325563"/>
          </a:xfrm>
        </p:spPr>
        <p:txBody>
          <a:bodyPr>
            <a:normAutofit/>
          </a:bodyPr>
          <a:lstStyle/>
          <a:p>
            <a:r>
              <a:rPr lang="en-US" sz="3600" b="1" i="0" dirty="0">
                <a:solidFill>
                  <a:srgbClr val="000000"/>
                </a:solidFill>
                <a:effectLst/>
              </a:rPr>
              <a:t>What type of AI are you using? (Select all that apply)</a:t>
            </a:r>
            <a:endParaRPr lang="en-US" sz="3600" b="1" dirty="0"/>
          </a:p>
        </p:txBody>
      </p:sp>
      <p:sp>
        <p:nvSpPr>
          <p:cNvPr id="4" name="Date Placeholder 3">
            <a:extLst>
              <a:ext uri="{FF2B5EF4-FFF2-40B4-BE49-F238E27FC236}">
                <a16:creationId xmlns:a16="http://schemas.microsoft.com/office/drawing/2014/main" id="{53BA768B-C543-9B4E-07EF-440DA48EEAA3}"/>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71BB5041-EC0B-54AA-D5F8-9DDA6F51BC7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7189" name="Picture 21" descr="Bar plot showing type of AI respondents are using. ">
            <a:extLst>
              <a:ext uri="{FF2B5EF4-FFF2-40B4-BE49-F238E27FC236}">
                <a16:creationId xmlns:a16="http://schemas.microsoft.com/office/drawing/2014/main" id="{DAF72F85-81D9-EA2D-0230-53148815F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726" y="1988288"/>
            <a:ext cx="5339874" cy="3796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06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0119D-C1BE-6F74-F099-B4235AEFDCE4}"/>
            </a:ext>
          </a:extLst>
        </p:cNvPr>
        <p:cNvGrpSpPr/>
        <p:nvPr/>
      </p:nvGrpSpPr>
      <p:grpSpPr>
        <a:xfrm>
          <a:off x="0" y="0"/>
          <a:ext cx="0" cy="0"/>
          <a:chOff x="0" y="0"/>
          <a:chExt cx="0" cy="0"/>
        </a:xfrm>
      </p:grpSpPr>
      <p:pic>
        <p:nvPicPr>
          <p:cNvPr id="7170" name="Picture 2" descr="Pie chart showing computing resources used in respondent’s  AI workflows.">
            <a:extLst>
              <a:ext uri="{FF2B5EF4-FFF2-40B4-BE49-F238E27FC236}">
                <a16:creationId xmlns:a16="http://schemas.microsoft.com/office/drawing/2014/main" id="{411A6D4C-80A8-6EEC-5335-E48B49A085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7483" y="2090708"/>
            <a:ext cx="4642330" cy="33037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F0F7E8-0BE9-E570-2322-22F39DE86D87}"/>
              </a:ext>
            </a:extLst>
          </p:cNvPr>
          <p:cNvSpPr>
            <a:spLocks noGrp="1"/>
          </p:cNvSpPr>
          <p:nvPr>
            <p:ph type="title"/>
          </p:nvPr>
        </p:nvSpPr>
        <p:spPr>
          <a:xfrm>
            <a:off x="838200" y="365125"/>
            <a:ext cx="7604051" cy="1325563"/>
          </a:xfrm>
        </p:spPr>
        <p:txBody>
          <a:bodyPr>
            <a:normAutofit fontScale="90000"/>
          </a:bodyPr>
          <a:lstStyle/>
          <a:p>
            <a:r>
              <a:rPr lang="en-US" sz="3600" b="1" i="0" dirty="0">
                <a:solidFill>
                  <a:srgbClr val="000000"/>
                </a:solidFill>
                <a:effectLst/>
              </a:rPr>
              <a:t>What computing resources do you use in your AI workflows? (Select all that apply)</a:t>
            </a:r>
            <a:endParaRPr lang="en-US" sz="3600" b="1" dirty="0"/>
          </a:p>
        </p:txBody>
      </p:sp>
      <p:sp>
        <p:nvSpPr>
          <p:cNvPr id="4" name="Date Placeholder 3">
            <a:extLst>
              <a:ext uri="{FF2B5EF4-FFF2-40B4-BE49-F238E27FC236}">
                <a16:creationId xmlns:a16="http://schemas.microsoft.com/office/drawing/2014/main" id="{CD7FC1B2-CC6E-78FA-3211-DD9102399E23}"/>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2B377CAB-919B-D303-A364-64ECD4FD58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cxnSp>
        <p:nvCxnSpPr>
          <p:cNvPr id="8" name="Straight Connector 7">
            <a:extLst>
              <a:ext uri="{FF2B5EF4-FFF2-40B4-BE49-F238E27FC236}">
                <a16:creationId xmlns:a16="http://schemas.microsoft.com/office/drawing/2014/main" id="{6B7404AA-EB8C-83B0-6885-AC071987694D}"/>
              </a:ext>
              <a:ext uri="{C183D7F6-B498-43B3-948B-1728B52AA6E4}">
                <adec:decorative xmlns:adec="http://schemas.microsoft.com/office/drawing/2017/decorative" val="1"/>
              </a:ext>
            </a:extLst>
          </p:cNvPr>
          <p:cNvCxnSpPr>
            <a:cxnSpLocks/>
          </p:cNvCxnSpPr>
          <p:nvPr/>
        </p:nvCxnSpPr>
        <p:spPr>
          <a:xfrm flipV="1">
            <a:off x="8032458" y="1223077"/>
            <a:ext cx="855039" cy="1042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5085059-6483-CE5F-C1E8-5A3BAFEAC790}"/>
              </a:ext>
              <a:ext uri="{C183D7F6-B498-43B3-948B-1728B52AA6E4}">
                <adec:decorative xmlns:adec="http://schemas.microsoft.com/office/drawing/2017/decorative" val="1"/>
              </a:ext>
            </a:extLst>
          </p:cNvPr>
          <p:cNvCxnSpPr>
            <a:cxnSpLocks/>
          </p:cNvCxnSpPr>
          <p:nvPr/>
        </p:nvCxnSpPr>
        <p:spPr>
          <a:xfrm>
            <a:off x="8365610" y="2921625"/>
            <a:ext cx="4487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D42CD24-6DAD-366B-4A15-198D82DA9101}"/>
              </a:ext>
              <a:ext uri="{C183D7F6-B498-43B3-948B-1728B52AA6E4}">
                <adec:decorative xmlns:adec="http://schemas.microsoft.com/office/drawing/2017/decorative" val="1"/>
              </a:ext>
            </a:extLst>
          </p:cNvPr>
          <p:cNvCxnSpPr>
            <a:cxnSpLocks/>
          </p:cNvCxnSpPr>
          <p:nvPr/>
        </p:nvCxnSpPr>
        <p:spPr>
          <a:xfrm>
            <a:off x="7756099" y="4345331"/>
            <a:ext cx="1280023" cy="885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C44754-D465-0426-2082-145623990E11}"/>
              </a:ext>
              <a:ext uri="{C183D7F6-B498-43B3-948B-1728B52AA6E4}">
                <adec:decorative xmlns:adec="http://schemas.microsoft.com/office/drawing/2017/decorative" val="1"/>
              </a:ext>
            </a:extLst>
          </p:cNvPr>
          <p:cNvCxnSpPr>
            <a:cxnSpLocks/>
          </p:cNvCxnSpPr>
          <p:nvPr/>
        </p:nvCxnSpPr>
        <p:spPr>
          <a:xfrm>
            <a:off x="3338622" y="5147460"/>
            <a:ext cx="968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08EA58D-E647-C2C5-2F62-92F84810F4BE}"/>
              </a:ext>
              <a:ext uri="{C183D7F6-B498-43B3-948B-1728B52AA6E4}">
                <adec:decorative xmlns:adec="http://schemas.microsoft.com/office/drawing/2017/decorative" val="1"/>
              </a:ext>
            </a:extLst>
          </p:cNvPr>
          <p:cNvCxnSpPr>
            <a:cxnSpLocks/>
          </p:cNvCxnSpPr>
          <p:nvPr/>
        </p:nvCxnSpPr>
        <p:spPr>
          <a:xfrm>
            <a:off x="3370521" y="3146288"/>
            <a:ext cx="421680" cy="0"/>
          </a:xfrm>
          <a:prstGeom prst="line">
            <a:avLst/>
          </a:prstGeom>
        </p:spPr>
        <p:style>
          <a:lnRef idx="1">
            <a:schemeClr val="accent1"/>
          </a:lnRef>
          <a:fillRef idx="0">
            <a:schemeClr val="accent1"/>
          </a:fillRef>
          <a:effectRef idx="0">
            <a:schemeClr val="accent1"/>
          </a:effectRef>
          <a:fontRef idx="minor">
            <a:schemeClr val="tx1"/>
          </a:fontRef>
        </p:style>
      </p:cxnSp>
      <p:pic>
        <p:nvPicPr>
          <p:cNvPr id="7172" name="Picture 4" descr="Bar chart showing Desktop/laptop usage by discipline. ">
            <a:extLst>
              <a:ext uri="{FF2B5EF4-FFF2-40B4-BE49-F238E27FC236}">
                <a16:creationId xmlns:a16="http://schemas.microsoft.com/office/drawing/2014/main" id="{0C0E3858-BAE1-91EF-0417-54ACB3B6F5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834" y="2123865"/>
            <a:ext cx="2720340" cy="1856232"/>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descr="Bar chart showing University HPC resource usage by discipline. ">
            <a:extLst>
              <a:ext uri="{FF2B5EF4-FFF2-40B4-BE49-F238E27FC236}">
                <a16:creationId xmlns:a16="http://schemas.microsoft.com/office/drawing/2014/main" id="{518D8613-BF0C-A82E-3EC7-C24366BB87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834" y="3980096"/>
            <a:ext cx="2740394" cy="1942743"/>
          </a:xfrm>
          <a:prstGeom prst="rect">
            <a:avLst/>
          </a:prstGeom>
          <a:noFill/>
          <a:extLst>
            <a:ext uri="{909E8E84-426E-40DD-AFC4-6F175D3DCCD1}">
              <a14:hiddenFill xmlns:a14="http://schemas.microsoft.com/office/drawing/2010/main">
                <a:solidFill>
                  <a:srgbClr val="FFFFFF"/>
                </a:solidFill>
              </a14:hiddenFill>
            </a:ext>
          </a:extLst>
        </p:spPr>
      </p:pic>
      <p:pic>
        <p:nvPicPr>
          <p:cNvPr id="7181" name="Picture 13" descr="Bar chart showing Commercial cloud usage by discipline. ">
            <a:extLst>
              <a:ext uri="{FF2B5EF4-FFF2-40B4-BE49-F238E27FC236}">
                <a16:creationId xmlns:a16="http://schemas.microsoft.com/office/drawing/2014/main" id="{238D643D-948E-0343-EB4E-719C23BDE7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0313" y="2467833"/>
            <a:ext cx="2609011" cy="1856232"/>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Bar chart showing national resource usage by discipline. ">
            <a:extLst>
              <a:ext uri="{FF2B5EF4-FFF2-40B4-BE49-F238E27FC236}">
                <a16:creationId xmlns:a16="http://schemas.microsoft.com/office/drawing/2014/main" id="{80AE76FB-8105-7346-DDA4-0EAA73A1B21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9613" y="390917"/>
            <a:ext cx="2590413" cy="1856232"/>
          </a:xfrm>
          <a:prstGeom prst="rect">
            <a:avLst/>
          </a:prstGeom>
          <a:noFill/>
          <a:extLst>
            <a:ext uri="{909E8E84-426E-40DD-AFC4-6F175D3DCCD1}">
              <a14:hiddenFill xmlns:a14="http://schemas.microsoft.com/office/drawing/2010/main">
                <a:solidFill>
                  <a:srgbClr val="FFFFFF"/>
                </a:solidFill>
              </a14:hiddenFill>
            </a:ext>
          </a:extLst>
        </p:spPr>
      </p:pic>
      <p:pic>
        <p:nvPicPr>
          <p:cNvPr id="7187" name="Picture 19" descr="Bar chart showing commercial AI providers usage by discipline. ">
            <a:extLst>
              <a:ext uri="{FF2B5EF4-FFF2-40B4-BE49-F238E27FC236}">
                <a16:creationId xmlns:a16="http://schemas.microsoft.com/office/drawing/2014/main" id="{388B98A4-FD92-265C-144A-B4B51C66C7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53516" y="4470318"/>
            <a:ext cx="2575808" cy="185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863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81D97-05F5-93BE-72A7-CC724D6C5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558E3F-FB70-0637-6BB6-6A9AB6678D2D}"/>
              </a:ext>
            </a:extLst>
          </p:cNvPr>
          <p:cNvSpPr>
            <a:spLocks noGrp="1"/>
          </p:cNvSpPr>
          <p:nvPr>
            <p:ph type="title"/>
          </p:nvPr>
        </p:nvSpPr>
        <p:spPr/>
        <p:txBody>
          <a:bodyPr>
            <a:normAutofit/>
          </a:bodyPr>
          <a:lstStyle/>
          <a:p>
            <a:r>
              <a:rPr lang="en-US" sz="3600" b="1" i="0" dirty="0">
                <a:solidFill>
                  <a:srgbClr val="000000"/>
                </a:solidFill>
                <a:effectLst/>
              </a:rPr>
              <a:t>What is the level of AI use in your research? (Select all that apply)</a:t>
            </a:r>
            <a:endParaRPr lang="en-US" sz="3600" b="1" dirty="0"/>
          </a:p>
        </p:txBody>
      </p:sp>
      <p:sp>
        <p:nvSpPr>
          <p:cNvPr id="4" name="Date Placeholder 3">
            <a:extLst>
              <a:ext uri="{FF2B5EF4-FFF2-40B4-BE49-F238E27FC236}">
                <a16:creationId xmlns:a16="http://schemas.microsoft.com/office/drawing/2014/main" id="{AA8A1ABB-8C1C-0227-A121-2189429BC40E}"/>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06CA40FD-206C-14A3-5D11-04E062639E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5135" name="Picture 15" descr="A graph of blue rectangles with white text">
            <a:extLst>
              <a:ext uri="{FF2B5EF4-FFF2-40B4-BE49-F238E27FC236}">
                <a16:creationId xmlns:a16="http://schemas.microsoft.com/office/drawing/2014/main" id="{5DE799A0-BE99-274E-E0B7-1C8BD87FF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198" y="1758086"/>
            <a:ext cx="2743200" cy="1885195"/>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72174553-B8A7-78EA-7435-21104CE82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198" y="3921584"/>
            <a:ext cx="2743200" cy="1943274"/>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a:extLst>
              <a:ext uri="{FF2B5EF4-FFF2-40B4-BE49-F238E27FC236}">
                <a16:creationId xmlns:a16="http://schemas.microsoft.com/office/drawing/2014/main" id="{8EFF8A1F-07A2-0692-B60B-A026A798F2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924" y="2329439"/>
            <a:ext cx="2743200" cy="2009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olorful circle with text">
            <a:extLst>
              <a:ext uri="{FF2B5EF4-FFF2-40B4-BE49-F238E27FC236}">
                <a16:creationId xmlns:a16="http://schemas.microsoft.com/office/drawing/2014/main" id="{A10AC246-F64D-E293-68D1-5421A25A1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95734" y="2051259"/>
            <a:ext cx="4258369" cy="2946745"/>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descr="A graph with purple rectangles and numbers">
            <a:extLst>
              <a:ext uri="{FF2B5EF4-FFF2-40B4-BE49-F238E27FC236}">
                <a16:creationId xmlns:a16="http://schemas.microsoft.com/office/drawing/2014/main" id="{6BB05698-BE12-5567-B98E-870243D1A3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8924" y="319128"/>
            <a:ext cx="2743200" cy="196431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A graph with blue rectangles and white text">
            <a:extLst>
              <a:ext uri="{FF2B5EF4-FFF2-40B4-BE49-F238E27FC236}">
                <a16:creationId xmlns:a16="http://schemas.microsoft.com/office/drawing/2014/main" id="{CAE8F020-5C07-7D52-BFC4-91B4DC4957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05147" y="4385138"/>
            <a:ext cx="2743200" cy="191742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4EDC35A7-2620-CCE4-F447-C4F921DB1E4E}"/>
              </a:ext>
              <a:ext uri="{C183D7F6-B498-43B3-948B-1728B52AA6E4}">
                <adec:decorative xmlns:adec="http://schemas.microsoft.com/office/drawing/2017/decorative" val="1"/>
              </a:ext>
            </a:extLst>
          </p:cNvPr>
          <p:cNvCxnSpPr>
            <a:cxnSpLocks/>
          </p:cNvCxnSpPr>
          <p:nvPr/>
        </p:nvCxnSpPr>
        <p:spPr>
          <a:xfrm flipV="1">
            <a:off x="7737400" y="1234969"/>
            <a:ext cx="855039" cy="104289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534A113-13C6-427F-63F0-3FE0214EAE23}"/>
              </a:ext>
              <a:ext uri="{C183D7F6-B498-43B3-948B-1728B52AA6E4}">
                <adec:decorative xmlns:adec="http://schemas.microsoft.com/office/drawing/2017/decorative" val="1"/>
              </a:ext>
            </a:extLst>
          </p:cNvPr>
          <p:cNvCxnSpPr>
            <a:cxnSpLocks/>
          </p:cNvCxnSpPr>
          <p:nvPr/>
        </p:nvCxnSpPr>
        <p:spPr>
          <a:xfrm>
            <a:off x="8018273" y="3070481"/>
            <a:ext cx="315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E7DCA8-D95B-212C-8914-FEBD50D8B31F}"/>
              </a:ext>
              <a:ext uri="{C183D7F6-B498-43B3-948B-1728B52AA6E4}">
                <adec:decorative xmlns:adec="http://schemas.microsoft.com/office/drawing/2017/decorative" val="1"/>
              </a:ext>
            </a:extLst>
          </p:cNvPr>
          <p:cNvCxnSpPr>
            <a:cxnSpLocks/>
          </p:cNvCxnSpPr>
          <p:nvPr/>
        </p:nvCxnSpPr>
        <p:spPr>
          <a:xfrm>
            <a:off x="8020197" y="4385138"/>
            <a:ext cx="572242" cy="702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7677DCE-7253-F110-0547-DFDCA3DF1F25}"/>
              </a:ext>
              <a:ext uri="{C183D7F6-B498-43B3-948B-1728B52AA6E4}">
                <adec:decorative xmlns:adec="http://schemas.microsoft.com/office/drawing/2017/decorative" val="1"/>
              </a:ext>
            </a:extLst>
          </p:cNvPr>
          <p:cNvCxnSpPr>
            <a:cxnSpLocks/>
          </p:cNvCxnSpPr>
          <p:nvPr/>
        </p:nvCxnSpPr>
        <p:spPr>
          <a:xfrm>
            <a:off x="3654510" y="4769528"/>
            <a:ext cx="315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EC27133-E225-7D3D-9CB4-F0BDE17AECFE}"/>
              </a:ext>
              <a:ext uri="{C183D7F6-B498-43B3-948B-1728B52AA6E4}">
                <adec:decorative xmlns:adec="http://schemas.microsoft.com/office/drawing/2017/decorative" val="1"/>
              </a:ext>
            </a:extLst>
          </p:cNvPr>
          <p:cNvCxnSpPr>
            <a:cxnSpLocks/>
          </p:cNvCxnSpPr>
          <p:nvPr/>
        </p:nvCxnSpPr>
        <p:spPr>
          <a:xfrm>
            <a:off x="3611978" y="2752883"/>
            <a:ext cx="31565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6364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7D8A8-7F58-DD92-0747-4C1D71DE5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8B7F99-C1D8-A336-ED31-9DB69372E95C}"/>
              </a:ext>
            </a:extLst>
          </p:cNvPr>
          <p:cNvSpPr>
            <a:spLocks noGrp="1"/>
          </p:cNvSpPr>
          <p:nvPr>
            <p:ph type="title"/>
          </p:nvPr>
        </p:nvSpPr>
        <p:spPr>
          <a:xfrm>
            <a:off x="838200" y="2766218"/>
            <a:ext cx="10515600" cy="1325563"/>
          </a:xfrm>
        </p:spPr>
        <p:txBody>
          <a:bodyPr>
            <a:normAutofit/>
          </a:bodyPr>
          <a:lstStyle/>
          <a:p>
            <a:pPr algn="ctr"/>
            <a:r>
              <a:rPr lang="en-US" sz="3600" b="1" i="0" dirty="0">
                <a:effectLst/>
              </a:rPr>
              <a:t>Data security, storage, and hardware needs for AI research</a:t>
            </a:r>
            <a:endParaRPr lang="en-US" sz="3600" dirty="0"/>
          </a:p>
        </p:txBody>
      </p:sp>
      <p:sp>
        <p:nvSpPr>
          <p:cNvPr id="4" name="Date Placeholder 3">
            <a:extLst>
              <a:ext uri="{FF2B5EF4-FFF2-40B4-BE49-F238E27FC236}">
                <a16:creationId xmlns:a16="http://schemas.microsoft.com/office/drawing/2014/main" id="{C98835E1-70DC-B26E-5347-4640ED65A837}"/>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89B47B68-D5B4-ABBE-A978-F307048BB9F1}"/>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3271988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14635-9D7C-5C16-C8AA-1E9A3BDF7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8F4B87-C1E6-4C08-8809-43BF57B9F096}"/>
              </a:ext>
            </a:extLst>
          </p:cNvPr>
          <p:cNvSpPr>
            <a:spLocks noGrp="1"/>
          </p:cNvSpPr>
          <p:nvPr>
            <p:ph type="title"/>
          </p:nvPr>
        </p:nvSpPr>
        <p:spPr>
          <a:xfrm>
            <a:off x="630865" y="508855"/>
            <a:ext cx="5472223" cy="5030708"/>
          </a:xfrm>
        </p:spPr>
        <p:txBody>
          <a:bodyPr>
            <a:noAutofit/>
          </a:bodyPr>
          <a:lstStyle/>
          <a:p>
            <a:r>
              <a:rPr lang="en-US" sz="3600" b="1" i="0" dirty="0">
                <a:solidFill>
                  <a:srgbClr val="000000"/>
                </a:solidFill>
                <a:effectLst/>
              </a:rPr>
              <a:t>What types of data are you interested in using in your AI research? (Select all that apply)</a:t>
            </a:r>
            <a:endParaRPr lang="en-US" sz="3600" b="1" dirty="0"/>
          </a:p>
        </p:txBody>
      </p:sp>
      <p:sp>
        <p:nvSpPr>
          <p:cNvPr id="4" name="Date Placeholder 3">
            <a:extLst>
              <a:ext uri="{FF2B5EF4-FFF2-40B4-BE49-F238E27FC236}">
                <a16:creationId xmlns:a16="http://schemas.microsoft.com/office/drawing/2014/main" id="{BC0754C3-5F06-0558-3EEE-35A84C677C23}"/>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FCF657A6-FEC6-6527-81E8-7706110C47C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16386" name="Picture 2">
            <a:extLst>
              <a:ext uri="{FF2B5EF4-FFF2-40B4-BE49-F238E27FC236}">
                <a16:creationId xmlns:a16="http://schemas.microsoft.com/office/drawing/2014/main" id="{65CBD445-B99C-E8F3-A1D3-AC06314B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779" y="1132367"/>
            <a:ext cx="4683641" cy="4593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23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EB850-9482-8661-EAFC-38A21AE31D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576022-974A-DDA8-7350-2F59C7170AB4}"/>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Where do you currently and/or plan to store your data for AI research? (Select all that apply)</a:t>
            </a:r>
            <a:endParaRPr lang="en-US" sz="3600" b="1" dirty="0"/>
          </a:p>
        </p:txBody>
      </p:sp>
      <p:sp>
        <p:nvSpPr>
          <p:cNvPr id="4" name="Date Placeholder 3">
            <a:extLst>
              <a:ext uri="{FF2B5EF4-FFF2-40B4-BE49-F238E27FC236}">
                <a16:creationId xmlns:a16="http://schemas.microsoft.com/office/drawing/2014/main" id="{B8176A84-1C7A-7EB7-50A9-ECA86848E196}"/>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EC4B2E02-5CD0-AD98-F5FA-7812C7BFD4F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18436" name="Picture 4" descr="A graph with numbers and a pink and blue rectangle">
            <a:extLst>
              <a:ext uri="{FF2B5EF4-FFF2-40B4-BE49-F238E27FC236}">
                <a16:creationId xmlns:a16="http://schemas.microsoft.com/office/drawing/2014/main" id="{1EBFE79B-6F20-3FE2-8B3D-EC98E86EE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3220" y="2112796"/>
            <a:ext cx="6228612" cy="413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174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F202D-3BA0-2261-9203-543A4DEA72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B03A2D-B085-7B07-671A-9BB91C29A893}"/>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What type of hardware are you using for your AI work? (Select all that apply)</a:t>
            </a:r>
            <a:endParaRPr lang="en-US" sz="3600" b="1" dirty="0"/>
          </a:p>
        </p:txBody>
      </p:sp>
      <p:sp>
        <p:nvSpPr>
          <p:cNvPr id="4" name="Date Placeholder 3">
            <a:extLst>
              <a:ext uri="{FF2B5EF4-FFF2-40B4-BE49-F238E27FC236}">
                <a16:creationId xmlns:a16="http://schemas.microsoft.com/office/drawing/2014/main" id="{2C0DAA8D-ED10-8C92-7DDF-701D93C17286}"/>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EC0FE5D2-6138-AA4B-C18A-BB94174DA12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9FBD178B-B463-4DEC-5D1B-2790B2611FAA}"/>
              </a:ext>
            </a:extLst>
          </p:cNvPr>
          <p:cNvSpPr txBox="1">
            <a:spLocks/>
          </p:cNvSpPr>
          <p:nvPr/>
        </p:nvSpPr>
        <p:spPr>
          <a:xfrm>
            <a:off x="838200" y="1383568"/>
            <a:ext cx="1004976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fontAlgn="base">
              <a:lnSpc>
                <a:spcPct val="100000"/>
              </a:lnSpc>
            </a:pPr>
            <a:r>
              <a:rPr lang="en-US" b="0" i="0" dirty="0">
                <a:solidFill>
                  <a:srgbClr val="000000"/>
                </a:solidFill>
                <a:effectLst/>
              </a:rPr>
              <a:t>73% of respondents said they use one or more GPUs</a:t>
            </a:r>
          </a:p>
          <a:p>
            <a:pPr algn="just" rtl="0" fontAlgn="base">
              <a:lnSpc>
                <a:spcPct val="100000"/>
              </a:lnSpc>
            </a:pPr>
            <a:r>
              <a:rPr lang="en-US" dirty="0">
                <a:solidFill>
                  <a:srgbClr val="000000"/>
                </a:solidFill>
              </a:rPr>
              <a:t>Specialized AI accelerators (</a:t>
            </a:r>
            <a:r>
              <a:rPr lang="en-US" b="0" i="0" dirty="0">
                <a:solidFill>
                  <a:srgbClr val="000000"/>
                </a:solidFill>
                <a:effectLst/>
              </a:rPr>
              <a:t>e.g. Google TPU, Intel Gaudi) </a:t>
            </a:r>
            <a:r>
              <a:rPr lang="en-US" dirty="0">
                <a:solidFill>
                  <a:srgbClr val="000000"/>
                </a:solidFill>
              </a:rPr>
              <a:t>were used by a small portion of respondents (~14%), except in GEOS &amp; ATMOS (36%)</a:t>
            </a:r>
            <a:endParaRPr lang="en-US" b="0" i="0" dirty="0">
              <a:solidFill>
                <a:srgbClr val="000000"/>
              </a:solidFill>
              <a:effectLst/>
            </a:endParaRPr>
          </a:p>
          <a:p>
            <a:pPr lvl="1"/>
            <a:endParaRPr kumimoji="0" lang="en-US" sz="2800" b="1"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156134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C4099-3AD9-2C8F-78BC-5C389F661E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718C33-DCED-4649-C86D-706EAC04A95E}"/>
              </a:ext>
            </a:extLst>
          </p:cNvPr>
          <p:cNvSpPr>
            <a:spLocks noGrp="1"/>
          </p:cNvSpPr>
          <p:nvPr>
            <p:ph type="title"/>
          </p:nvPr>
        </p:nvSpPr>
        <p:spPr>
          <a:xfrm>
            <a:off x="838200" y="2766218"/>
            <a:ext cx="10515600" cy="1325563"/>
          </a:xfrm>
        </p:spPr>
        <p:txBody>
          <a:bodyPr>
            <a:normAutofit/>
          </a:bodyPr>
          <a:lstStyle/>
          <a:p>
            <a:pPr algn="ctr"/>
            <a:r>
              <a:rPr lang="en-US" sz="3600" b="1" i="0" dirty="0">
                <a:effectLst/>
              </a:rPr>
              <a:t>Software needs for AI research</a:t>
            </a:r>
            <a:br>
              <a:rPr lang="en-US" sz="3600" b="1" i="0" dirty="0">
                <a:effectLst/>
              </a:rPr>
            </a:br>
            <a:r>
              <a:rPr lang="en-US" sz="3600" b="1" i="0" dirty="0">
                <a:effectLst/>
              </a:rPr>
              <a:t>(bonus, not by discipline)</a:t>
            </a:r>
            <a:endParaRPr lang="en-US" sz="3600" dirty="0"/>
          </a:p>
        </p:txBody>
      </p:sp>
      <p:sp>
        <p:nvSpPr>
          <p:cNvPr id="4" name="Date Placeholder 3">
            <a:extLst>
              <a:ext uri="{FF2B5EF4-FFF2-40B4-BE49-F238E27FC236}">
                <a16:creationId xmlns:a16="http://schemas.microsoft.com/office/drawing/2014/main" id="{3568ADF1-4C6A-3F21-B4B6-69556EB4588C}"/>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2B06BF58-D623-3289-24E6-332A9261DB9D}"/>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13946021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2" name="Date Placeholder 1">
            <a:extLst>
              <a:ext uri="{FF2B5EF4-FFF2-40B4-BE49-F238E27FC236}">
                <a16:creationId xmlns:a16="http://schemas.microsoft.com/office/drawing/2014/main" id="{776268BA-02B5-728C-94A2-03BC82A8FB45}"/>
              </a:ext>
            </a:extLst>
          </p:cNvPr>
          <p:cNvSpPr>
            <a:spLocks noGrp="1" noRot="1" noMove="1" noResize="1" noEditPoints="1" noAdjustHandles="1" noChangeArrowheads="1" noChangeShapeType="1"/>
          </p:cNvSpPr>
          <p:nvPr>
            <p:ph type="dt" sz="half" idx="10"/>
          </p:nvPr>
        </p:nvSpPr>
        <p:spPr/>
        <p:txBody>
          <a:bodyPr/>
          <a:lstStyle/>
          <a:p>
            <a:pPr algn="ctr"/>
            <a:r>
              <a:rPr lang="en-US"/>
              <a:t>5/22/25</a:t>
            </a:r>
            <a:endParaRPr lang="en-US" dirty="0"/>
          </a:p>
        </p:txBody>
      </p:sp>
      <p:sp>
        <p:nvSpPr>
          <p:cNvPr id="3" name="Slide Number Placeholder 2">
            <a:extLst>
              <a:ext uri="{FF2B5EF4-FFF2-40B4-BE49-F238E27FC236}">
                <a16:creationId xmlns:a16="http://schemas.microsoft.com/office/drawing/2014/main" id="{94AA6A78-1D75-A9F1-E5BD-18D3F03C78FD}"/>
              </a:ext>
            </a:extLst>
          </p:cNvPr>
          <p:cNvSpPr>
            <a:spLocks noGrp="1" noRot="1" noMove="1" noResize="1" noEditPoints="1" noAdjustHandles="1" noChangeArrowheads="1" noChangeShapeType="1"/>
          </p:cNvSpPr>
          <p:nvPr>
            <p:ph type="sldNum" sz="quarter" idx="12"/>
          </p:nvPr>
        </p:nvSpPr>
        <p:spPr/>
        <p:txBody>
          <a:bodyPr/>
          <a:lstStyle/>
          <a:p>
            <a:fld id="{ABDA560F-461C-6043-9BC4-489BA92F7161}" type="slidenum">
              <a:rPr lang="en-US" smtClean="0"/>
              <a:t>2</a:t>
            </a:fld>
            <a:endParaRPr lang="en-US"/>
          </a:p>
        </p:txBody>
      </p:sp>
      <p:sp>
        <p:nvSpPr>
          <p:cNvPr id="4" name="Google Shape;98;p14">
            <a:extLst>
              <a:ext uri="{FF2B5EF4-FFF2-40B4-BE49-F238E27FC236}">
                <a16:creationId xmlns:a16="http://schemas.microsoft.com/office/drawing/2014/main" id="{68E75E60-516C-5ACC-9B2C-B6A1774A889E}"/>
              </a:ext>
            </a:extLst>
          </p:cNvPr>
          <p:cNvSpPr txBox="1">
            <a:spLocks noGrp="1" noRot="1" noMove="1" noResize="1" noEditPoints="1" noAdjustHandles="1" noChangeArrowheads="1" noChangeShapeType="1"/>
          </p:cNvSpPr>
          <p:nvPr/>
        </p:nvSpPr>
        <p:spPr>
          <a:xfrm>
            <a:off x="1225587" y="5167852"/>
            <a:ext cx="9740826" cy="607234"/>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Clr>
                <a:schemeClr val="dk1"/>
              </a:buClr>
              <a:buSzPts val="1100"/>
              <a:buFont typeface="Arial"/>
              <a:buNone/>
            </a:pPr>
            <a:r>
              <a:rPr lang="en-US" sz="3200" dirty="0">
                <a:latin typeface="Arial"/>
                <a:cs typeface="Arial"/>
              </a:rPr>
              <a:t>https://github.com/ResearchComputing/rmacc_2025</a:t>
            </a:r>
          </a:p>
        </p:txBody>
      </p:sp>
      <p:pic>
        <p:nvPicPr>
          <p:cNvPr id="5" name="Picture 4" descr="A QR code with a black background pointing to the Research Computing GitHub repository for RMACC 2025.">
            <a:extLst>
              <a:ext uri="{FF2B5EF4-FFF2-40B4-BE49-F238E27FC236}">
                <a16:creationId xmlns:a16="http://schemas.microsoft.com/office/drawing/2014/main" id="{989D21B7-19EE-09C3-633F-B8DBEA3E076B}"/>
              </a:ext>
            </a:extLst>
          </p:cNvPr>
          <p:cNvPicPr>
            <a:picLocks noGrp="1" noRot="1" noChangeAspect="1" noMove="1" noResize="1" noEditPoints="1" noAdjustHandles="1" noChangeArrowheads="1" noChangeShapeType="1" noCrop="1"/>
          </p:cNvPicPr>
          <p:nvPr/>
        </p:nvPicPr>
        <p:blipFill>
          <a:blip r:embed="rId3"/>
          <a:stretch>
            <a:fillRect/>
          </a:stretch>
        </p:blipFill>
        <p:spPr>
          <a:xfrm>
            <a:off x="4531611" y="1690148"/>
            <a:ext cx="3511550" cy="3477704"/>
          </a:xfrm>
          <a:prstGeom prst="rect">
            <a:avLst/>
          </a:prstGeom>
        </p:spPr>
      </p:pic>
      <p:sp>
        <p:nvSpPr>
          <p:cNvPr id="8" name="Title 6">
            <a:extLst>
              <a:ext uri="{FF2B5EF4-FFF2-40B4-BE49-F238E27FC236}">
                <a16:creationId xmlns:a16="http://schemas.microsoft.com/office/drawing/2014/main" id="{7F4A36F2-7DEA-7B65-AC68-486F82EF3D0E}"/>
              </a:ext>
            </a:extLst>
          </p:cNvPr>
          <p:cNvSpPr>
            <a:spLocks noGrp="1" noRot="1" noMove="1" noResize="1" noEditPoints="1" noAdjustHandles="1" noChangeArrowheads="1" noChangeShapeType="1"/>
          </p:cNvSpPr>
          <p:nvPr>
            <p:ph type="title"/>
          </p:nvPr>
        </p:nvSpPr>
        <p:spPr>
          <a:xfrm>
            <a:off x="838200" y="145459"/>
            <a:ext cx="10515600" cy="1325563"/>
          </a:xfrm>
        </p:spPr>
        <p:txBody>
          <a:bodyPr/>
          <a:lstStyle/>
          <a:p>
            <a:pPr algn="ctr"/>
            <a:r>
              <a:rPr lang="en-US" dirty="0">
                <a:latin typeface="Arial" panose="020B0604020202020204" pitchFamily="34" charset="0"/>
                <a:cs typeface="Arial" panose="020B0604020202020204" pitchFamily="34" charset="0"/>
              </a:rPr>
              <a:t>Slides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E4608-A82E-B39B-A3C9-07D51C0CB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998C8D-DF03-411D-4D7F-CE8E89CDEDF6}"/>
              </a:ext>
            </a:extLst>
          </p:cNvPr>
          <p:cNvSpPr>
            <a:spLocks noGrp="1"/>
          </p:cNvSpPr>
          <p:nvPr>
            <p:ph type="title"/>
          </p:nvPr>
        </p:nvSpPr>
        <p:spPr>
          <a:xfrm>
            <a:off x="623777" y="742780"/>
            <a:ext cx="5038209" cy="1325563"/>
          </a:xfrm>
        </p:spPr>
        <p:txBody>
          <a:bodyPr>
            <a:noAutofit/>
          </a:bodyPr>
          <a:lstStyle/>
          <a:p>
            <a:r>
              <a:rPr lang="en-US" sz="3600" b="1" i="0" dirty="0">
                <a:solidFill>
                  <a:srgbClr val="000000"/>
                </a:solidFill>
                <a:effectLst/>
              </a:rPr>
              <a:t>What type of software do you use in your AI wor</a:t>
            </a:r>
            <a:r>
              <a:rPr lang="en-US" sz="3600" b="1" dirty="0">
                <a:solidFill>
                  <a:srgbClr val="000000"/>
                </a:solidFill>
              </a:rPr>
              <a:t>k? (Select all that apply)</a:t>
            </a:r>
            <a:endParaRPr lang="en-US" sz="3600" b="1" dirty="0"/>
          </a:p>
        </p:txBody>
      </p:sp>
      <p:sp>
        <p:nvSpPr>
          <p:cNvPr id="4" name="Date Placeholder 3">
            <a:extLst>
              <a:ext uri="{FF2B5EF4-FFF2-40B4-BE49-F238E27FC236}">
                <a16:creationId xmlns:a16="http://schemas.microsoft.com/office/drawing/2014/main" id="{CEC144D2-9AC3-B6B6-EC1D-552DB2C43860}"/>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63A388E4-14F2-ECB9-F7B1-56443AB2743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14340" name="Picture 4" descr="A colorful circle with text">
            <a:extLst>
              <a:ext uri="{FF2B5EF4-FFF2-40B4-BE49-F238E27FC236}">
                <a16:creationId xmlns:a16="http://schemas.microsoft.com/office/drawing/2014/main" id="{14CEB40D-02C9-6F0E-34E8-E8BE136830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2656" y="2698419"/>
            <a:ext cx="4191214" cy="289873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F029227C-84F5-02EE-BEA7-9154BF7BA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015" y="2442596"/>
            <a:ext cx="5038208" cy="355366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F2A88D8-872A-4532-8081-E3AFC69913AE}"/>
              </a:ext>
            </a:extLst>
          </p:cNvPr>
          <p:cNvSpPr txBox="1">
            <a:spLocks/>
          </p:cNvSpPr>
          <p:nvPr/>
        </p:nvSpPr>
        <p:spPr>
          <a:xfrm>
            <a:off x="6530015" y="501366"/>
            <a:ext cx="5197696"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i="0" dirty="0">
                <a:solidFill>
                  <a:srgbClr val="000000"/>
                </a:solidFill>
                <a:effectLst/>
              </a:rPr>
              <a:t>How do you install/use AI programs? (Select all that apply)</a:t>
            </a:r>
            <a:endParaRPr lang="en-US" sz="3600" b="1" dirty="0"/>
          </a:p>
        </p:txBody>
      </p:sp>
    </p:spTree>
    <p:extLst>
      <p:ext uri="{BB962C8B-B14F-4D97-AF65-F5344CB8AC3E}">
        <p14:creationId xmlns:p14="http://schemas.microsoft.com/office/powerpoint/2010/main" val="3062001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7A2F-DE10-D56D-A67B-97B87E358C49}"/>
              </a:ext>
            </a:extLst>
          </p:cNvPr>
          <p:cNvSpPr>
            <a:spLocks noGrp="1"/>
          </p:cNvSpPr>
          <p:nvPr>
            <p:ph type="title"/>
          </p:nvPr>
        </p:nvSpPr>
        <p:spPr>
          <a:xfrm>
            <a:off x="838200" y="2766218"/>
            <a:ext cx="10515600" cy="1325563"/>
          </a:xfrm>
        </p:spPr>
        <p:txBody>
          <a:bodyPr>
            <a:normAutofit/>
          </a:bodyPr>
          <a:lstStyle/>
          <a:p>
            <a:pPr algn="ctr"/>
            <a:r>
              <a:rPr lang="en-US" sz="3600" b="1" i="0" dirty="0">
                <a:effectLst/>
              </a:rPr>
              <a:t>AI research challenges and researcher training needs </a:t>
            </a:r>
            <a:endParaRPr lang="en-US" sz="3600" dirty="0"/>
          </a:p>
        </p:txBody>
      </p:sp>
      <p:sp>
        <p:nvSpPr>
          <p:cNvPr id="4" name="Date Placeholder 3">
            <a:extLst>
              <a:ext uri="{FF2B5EF4-FFF2-40B4-BE49-F238E27FC236}">
                <a16:creationId xmlns:a16="http://schemas.microsoft.com/office/drawing/2014/main" id="{26A58F37-241A-BE15-1E9B-732970EB3687}"/>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A37F33A1-F6BB-BEC8-6353-A182FCF26075}"/>
              </a:ext>
            </a:extLst>
          </p:cNvPr>
          <p:cNvSpPr>
            <a:spLocks noGrp="1"/>
          </p:cNvSpPr>
          <p:nvPr>
            <p:ph type="sldNum" sz="quarter" idx="12"/>
          </p:nvPr>
        </p:nvSpPr>
        <p:spPr/>
        <p:txBody>
          <a:bodyPr/>
          <a:lstStyle/>
          <a:p>
            <a:fld id="{ABDA560F-461C-6043-9BC4-489BA92F7161}" type="slidenum">
              <a:rPr lang="en-US" smtClean="0"/>
              <a:t>21</a:t>
            </a:fld>
            <a:endParaRPr lang="en-US"/>
          </a:p>
        </p:txBody>
      </p:sp>
    </p:spTree>
    <p:extLst>
      <p:ext uri="{BB962C8B-B14F-4D97-AF65-F5344CB8AC3E}">
        <p14:creationId xmlns:p14="http://schemas.microsoft.com/office/powerpoint/2010/main" val="158156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63367-0F4B-9EF2-8706-834B23E3D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D5B3D-8039-065C-6CBC-A27215EC5967}"/>
              </a:ext>
            </a:extLst>
          </p:cNvPr>
          <p:cNvSpPr>
            <a:spLocks noGrp="1"/>
          </p:cNvSpPr>
          <p:nvPr>
            <p:ph type="title"/>
          </p:nvPr>
        </p:nvSpPr>
        <p:spPr>
          <a:xfrm>
            <a:off x="668082" y="375758"/>
            <a:ext cx="10515600" cy="1325563"/>
          </a:xfrm>
        </p:spPr>
        <p:txBody>
          <a:bodyPr>
            <a:normAutofit/>
          </a:bodyPr>
          <a:lstStyle/>
          <a:p>
            <a:r>
              <a:rPr lang="en-US" sz="3600" b="1" i="0" dirty="0">
                <a:solidFill>
                  <a:srgbClr val="000000"/>
                </a:solidFill>
                <a:effectLst/>
              </a:rPr>
              <a:t>Of the AI research challenges, which is the single most important?</a:t>
            </a:r>
            <a:endParaRPr lang="en-US" sz="3600" b="1" dirty="0"/>
          </a:p>
        </p:txBody>
      </p:sp>
      <p:sp>
        <p:nvSpPr>
          <p:cNvPr id="4" name="Date Placeholder 3">
            <a:extLst>
              <a:ext uri="{FF2B5EF4-FFF2-40B4-BE49-F238E27FC236}">
                <a16:creationId xmlns:a16="http://schemas.microsoft.com/office/drawing/2014/main" id="{EB7F9370-23E8-1FC8-7F5F-D38F4F542F1C}"/>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9878E5FB-D831-3D82-EDDE-5C5F82371FF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9218" name="Picture 2" descr="Picture 1458752042, Picture">
            <a:extLst>
              <a:ext uri="{FF2B5EF4-FFF2-40B4-BE49-F238E27FC236}">
                <a16:creationId xmlns:a16="http://schemas.microsoft.com/office/drawing/2014/main" id="{A70C0709-01C4-B7B5-E3C6-6075A7240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377" y="1882075"/>
            <a:ext cx="6189246" cy="4030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179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57C68-EE04-38A5-DC53-38EAE4DF7B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7445E-D2A6-2DFD-DEA7-5CB867CAF9B2}"/>
              </a:ext>
            </a:extLst>
          </p:cNvPr>
          <p:cNvSpPr>
            <a:spLocks noGrp="1"/>
          </p:cNvSpPr>
          <p:nvPr>
            <p:ph type="title"/>
          </p:nvPr>
        </p:nvSpPr>
        <p:spPr>
          <a:xfrm>
            <a:off x="774402" y="365125"/>
            <a:ext cx="7754239" cy="1325563"/>
          </a:xfrm>
        </p:spPr>
        <p:txBody>
          <a:bodyPr>
            <a:noAutofit/>
          </a:bodyPr>
          <a:lstStyle/>
          <a:p>
            <a:r>
              <a:rPr lang="en-US" sz="3600" b="1" i="0" dirty="0">
                <a:solidFill>
                  <a:srgbClr val="000000"/>
                </a:solidFill>
                <a:effectLst/>
              </a:rPr>
              <a:t>Are you interested in any of the following AI-focused workshops or events? (Select all that apply)</a:t>
            </a:r>
            <a:endParaRPr lang="en-US" sz="3600" b="1" dirty="0"/>
          </a:p>
        </p:txBody>
      </p:sp>
      <p:sp>
        <p:nvSpPr>
          <p:cNvPr id="4" name="Date Placeholder 3">
            <a:extLst>
              <a:ext uri="{FF2B5EF4-FFF2-40B4-BE49-F238E27FC236}">
                <a16:creationId xmlns:a16="http://schemas.microsoft.com/office/drawing/2014/main" id="{75312C52-D2BE-8927-8F25-FBEB80FCFC66}"/>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F9EE5A95-2E11-DAA2-33D2-4325E39D7A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cxnSp>
        <p:nvCxnSpPr>
          <p:cNvPr id="8" name="Straight Connector 7">
            <a:extLst>
              <a:ext uri="{FF2B5EF4-FFF2-40B4-BE49-F238E27FC236}">
                <a16:creationId xmlns:a16="http://schemas.microsoft.com/office/drawing/2014/main" id="{5C50F10D-25D3-9FFE-BE1F-CE250C6D72EB}"/>
              </a:ext>
              <a:ext uri="{C183D7F6-B498-43B3-948B-1728B52AA6E4}">
                <adec:decorative xmlns:adec="http://schemas.microsoft.com/office/drawing/2017/decorative" val="1"/>
              </a:ext>
            </a:extLst>
          </p:cNvPr>
          <p:cNvCxnSpPr>
            <a:cxnSpLocks/>
          </p:cNvCxnSpPr>
          <p:nvPr/>
        </p:nvCxnSpPr>
        <p:spPr>
          <a:xfrm>
            <a:off x="8080744" y="3088712"/>
            <a:ext cx="3426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ADDE37C-43BB-D222-8A7F-B80C055676FE}"/>
              </a:ext>
              <a:ext uri="{C183D7F6-B498-43B3-948B-1728B52AA6E4}">
                <adec:decorative xmlns:adec="http://schemas.microsoft.com/office/drawing/2017/decorative" val="1"/>
              </a:ext>
            </a:extLst>
          </p:cNvPr>
          <p:cNvCxnSpPr>
            <a:cxnSpLocks/>
          </p:cNvCxnSpPr>
          <p:nvPr/>
        </p:nvCxnSpPr>
        <p:spPr>
          <a:xfrm>
            <a:off x="8180042" y="4632459"/>
            <a:ext cx="400932" cy="99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1695EF-4E71-0822-2465-D8E2C18D6849}"/>
              </a:ext>
              <a:ext uri="{C183D7F6-B498-43B3-948B-1728B52AA6E4}">
                <adec:decorative xmlns:adec="http://schemas.microsoft.com/office/drawing/2017/decorative" val="1"/>
              </a:ext>
            </a:extLst>
          </p:cNvPr>
          <p:cNvCxnSpPr>
            <a:cxnSpLocks/>
          </p:cNvCxnSpPr>
          <p:nvPr/>
        </p:nvCxnSpPr>
        <p:spPr>
          <a:xfrm>
            <a:off x="3539445" y="5375584"/>
            <a:ext cx="3156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FB67DB-7D50-2289-6818-1119F686CFE5}"/>
              </a:ext>
              <a:ext uri="{C183D7F6-B498-43B3-948B-1728B52AA6E4}">
                <adec:decorative xmlns:adec="http://schemas.microsoft.com/office/drawing/2017/decorative" val="1"/>
              </a:ext>
            </a:extLst>
          </p:cNvPr>
          <p:cNvCxnSpPr>
            <a:cxnSpLocks/>
          </p:cNvCxnSpPr>
          <p:nvPr/>
        </p:nvCxnSpPr>
        <p:spPr>
          <a:xfrm>
            <a:off x="3496682" y="3178186"/>
            <a:ext cx="315655" cy="0"/>
          </a:xfrm>
          <a:prstGeom prst="line">
            <a:avLst/>
          </a:prstGeom>
        </p:spPr>
        <p:style>
          <a:lnRef idx="1">
            <a:schemeClr val="accent1"/>
          </a:lnRef>
          <a:fillRef idx="0">
            <a:schemeClr val="accent1"/>
          </a:fillRef>
          <a:effectRef idx="0">
            <a:schemeClr val="accent1"/>
          </a:effectRef>
          <a:fontRef idx="minor">
            <a:schemeClr val="tx1"/>
          </a:fontRef>
        </p:style>
      </p:cxnSp>
      <p:pic>
        <p:nvPicPr>
          <p:cNvPr id="12290" name="Picture 2" descr="A colorful circle with text">
            <a:extLst>
              <a:ext uri="{FF2B5EF4-FFF2-40B4-BE49-F238E27FC236}">
                <a16:creationId xmlns:a16="http://schemas.microsoft.com/office/drawing/2014/main" id="{A0888E4A-4791-7F20-23A7-FEE7BFBBE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530" y="2607407"/>
            <a:ext cx="4361785" cy="310126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a:extLst>
              <a:ext uri="{FF2B5EF4-FFF2-40B4-BE49-F238E27FC236}">
                <a16:creationId xmlns:a16="http://schemas.microsoft.com/office/drawing/2014/main" id="{89FE93AD-59F4-4954-A80F-C8357273E9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402" y="2168799"/>
            <a:ext cx="2607469" cy="1856232"/>
          </a:xfrm>
          <a:prstGeom prst="rect">
            <a:avLst/>
          </a:prstGeom>
          <a:noFill/>
          <a:extLst>
            <a:ext uri="{909E8E84-426E-40DD-AFC4-6F175D3DCCD1}">
              <a14:hiddenFill xmlns:a14="http://schemas.microsoft.com/office/drawing/2010/main">
                <a:solidFill>
                  <a:srgbClr val="FFFFFF"/>
                </a:solidFill>
              </a14:hiddenFill>
            </a:ext>
          </a:extLst>
        </p:spPr>
      </p:pic>
      <p:pic>
        <p:nvPicPr>
          <p:cNvPr id="12293" name="Picture 5">
            <a:extLst>
              <a:ext uri="{FF2B5EF4-FFF2-40B4-BE49-F238E27FC236}">
                <a16:creationId xmlns:a16="http://schemas.microsoft.com/office/drawing/2014/main" id="{73AC9DB0-C53A-A339-8D84-2590E1931A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3472" y="2168799"/>
            <a:ext cx="2620328" cy="1856232"/>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636DDEAA-E722-741C-FAF6-B0EDDD9B6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182" y="4155618"/>
            <a:ext cx="2635689" cy="1856232"/>
          </a:xfrm>
          <a:prstGeom prst="rect">
            <a:avLst/>
          </a:prstGeom>
          <a:noFill/>
          <a:extLst>
            <a:ext uri="{909E8E84-426E-40DD-AFC4-6F175D3DCCD1}">
              <a14:hiddenFill xmlns:a14="http://schemas.microsoft.com/office/drawing/2010/main">
                <a:solidFill>
                  <a:srgbClr val="FFFFFF"/>
                </a:solidFill>
              </a14:hiddenFill>
            </a:ext>
          </a:extLst>
        </p:spPr>
      </p:pic>
      <p:pic>
        <p:nvPicPr>
          <p:cNvPr id="12295" name="Picture 7">
            <a:extLst>
              <a:ext uri="{FF2B5EF4-FFF2-40B4-BE49-F238E27FC236}">
                <a16:creationId xmlns:a16="http://schemas.microsoft.com/office/drawing/2014/main" id="{89CD8E7A-5322-56AE-412B-3D65F15076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75898" y="4155618"/>
            <a:ext cx="2635689" cy="185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211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61EC1-968B-8F60-2B9E-0A3568066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3AD2B1-F064-CB78-DBA0-50738E627E34}"/>
              </a:ext>
            </a:extLst>
          </p:cNvPr>
          <p:cNvSpPr>
            <a:spLocks noGrp="1"/>
          </p:cNvSpPr>
          <p:nvPr>
            <p:ph type="title"/>
          </p:nvPr>
        </p:nvSpPr>
        <p:spPr>
          <a:xfrm>
            <a:off x="630865" y="233744"/>
            <a:ext cx="10722935" cy="1149824"/>
          </a:xfrm>
        </p:spPr>
        <p:txBody>
          <a:bodyPr>
            <a:noAutofit/>
          </a:bodyPr>
          <a:lstStyle/>
          <a:p>
            <a:r>
              <a:rPr lang="en-US" sz="3600" b="1" i="0" dirty="0">
                <a:solidFill>
                  <a:srgbClr val="000000"/>
                </a:solidFill>
                <a:effectLst/>
              </a:rPr>
              <a:t>Conclusion</a:t>
            </a:r>
            <a:endParaRPr lang="en-US" sz="3600" b="1" dirty="0"/>
          </a:p>
        </p:txBody>
      </p:sp>
      <p:sp>
        <p:nvSpPr>
          <p:cNvPr id="4" name="Date Placeholder 3">
            <a:extLst>
              <a:ext uri="{FF2B5EF4-FFF2-40B4-BE49-F238E27FC236}">
                <a16:creationId xmlns:a16="http://schemas.microsoft.com/office/drawing/2014/main" id="{ACDF71EA-7476-632E-46CF-4848497FC469}"/>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DAC783D5-3E9C-6C13-4313-814A75B6D75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DA6B85CB-AEEA-A373-A79B-89E91BA5B78C}"/>
              </a:ext>
            </a:extLst>
          </p:cNvPr>
          <p:cNvSpPr txBox="1">
            <a:spLocks/>
          </p:cNvSpPr>
          <p:nvPr/>
        </p:nvSpPr>
        <p:spPr>
          <a:xfrm>
            <a:off x="838200" y="1383568"/>
            <a:ext cx="10049760" cy="4351338"/>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rtl="0" fontAlgn="base">
              <a:lnSpc>
                <a:spcPct val="100000"/>
              </a:lnSpc>
              <a:buNone/>
            </a:pPr>
            <a:r>
              <a:rPr lang="en-US" sz="3600" i="0" dirty="0">
                <a:solidFill>
                  <a:srgbClr val="000000"/>
                </a:solidFill>
                <a:effectLst/>
              </a:rPr>
              <a:t>It is important to consider discipline-specific needs when designing systems, building new services, and developing training opportunities for AI research.</a:t>
            </a:r>
          </a:p>
          <a:p>
            <a:pPr marL="0" indent="0" algn="just" rtl="0" fontAlgn="base">
              <a:lnSpc>
                <a:spcPct val="100000"/>
              </a:lnSpc>
              <a:buNone/>
            </a:pPr>
            <a:endParaRPr kumimoji="0" lang="en-US" sz="2800" u="none" strike="noStrike" kern="1200" cap="none" spc="0" normalizeH="0" baseline="0" noProof="0" dirty="0">
              <a:ln>
                <a:noFill/>
              </a:ln>
              <a:solidFill>
                <a:srgbClr val="000000"/>
              </a:solidFill>
              <a:uLnTx/>
              <a:uFillTx/>
              <a:ea typeface="+mn-ea"/>
              <a:cs typeface="+mn-cs"/>
            </a:endParaRPr>
          </a:p>
          <a:p>
            <a:pPr marL="0" indent="0" algn="just" rtl="0" fontAlgn="base">
              <a:lnSpc>
                <a:spcPct val="100000"/>
              </a:lnSpc>
              <a:buNone/>
            </a:pPr>
            <a:r>
              <a:rPr kumimoji="0" lang="en-US" sz="2800" u="none" strike="noStrike" kern="1200" cap="none" spc="0" normalizeH="0" baseline="0" noProof="0" dirty="0">
                <a:ln>
                  <a:noFill/>
                </a:ln>
                <a:solidFill>
                  <a:srgbClr val="000000"/>
                </a:solidFill>
                <a:uLnTx/>
                <a:uFillTx/>
                <a:ea typeface="+mn-ea"/>
                <a:cs typeface="+mn-cs"/>
              </a:rPr>
              <a:t>Examples:</a:t>
            </a:r>
          </a:p>
          <a:p>
            <a:pPr algn="just" fontAlgn="base">
              <a:lnSpc>
                <a:spcPct val="100000"/>
              </a:lnSpc>
            </a:pPr>
            <a:r>
              <a:rPr lang="en-US" i="0" dirty="0">
                <a:solidFill>
                  <a:srgbClr val="000000"/>
                </a:solidFill>
                <a:effectLst/>
              </a:rPr>
              <a:t>CS &amp; Mathemati</a:t>
            </a:r>
            <a:r>
              <a:rPr lang="en-US" dirty="0">
                <a:solidFill>
                  <a:srgbClr val="000000"/>
                </a:solidFill>
              </a:rPr>
              <a:t>cs researchers likely possess technical expertise to use advanced computing resources; identify access to hardware as their top challenge, have a greater gigabyte-level storage need than other disciplines </a:t>
            </a:r>
            <a:r>
              <a:rPr lang="en-US" dirty="0">
                <a:solidFill>
                  <a:srgbClr val="000000"/>
                </a:solidFill>
                <a:sym typeface="Wingdings" pitchFamily="2" charset="2"/>
              </a:rPr>
              <a:t> additional investments in AI-focused hardware or facilitating access to commercial cloud resources</a:t>
            </a:r>
          </a:p>
          <a:p>
            <a:pPr algn="just" fontAlgn="base">
              <a:lnSpc>
                <a:spcPct val="100000"/>
              </a:lnSpc>
            </a:pPr>
            <a:r>
              <a:rPr kumimoji="0" lang="en-US" i="0" u="none" strike="noStrike" kern="1200" cap="none" spc="0" normalizeH="0" baseline="0" noProof="0" dirty="0">
                <a:ln>
                  <a:noFill/>
                </a:ln>
                <a:solidFill>
                  <a:srgbClr val="000000"/>
                </a:solidFill>
                <a:effectLst/>
                <a:uLnTx/>
                <a:uFillTx/>
                <a:ea typeface="+mn-ea"/>
                <a:cs typeface="+mn-cs"/>
                <a:sym typeface="Wingdings" pitchFamily="2" charset="2"/>
              </a:rPr>
              <a:t>Life Sciences researchers often use existing AI methods without modification, use Alpine (HPC) more than other disciplines, have terabyte-level storage needs, and an appetite for training and technical assistance  benefit from </a:t>
            </a:r>
            <a:r>
              <a:rPr lang="en-US" dirty="0">
                <a:solidFill>
                  <a:srgbClr val="000000"/>
                </a:solidFill>
                <a:sym typeface="Wingdings" pitchFamily="2" charset="2"/>
              </a:rPr>
              <a:t>increased awareness of national HPC resources and training opportunities provided via ACCESS and NAIRR Pilot</a:t>
            </a:r>
            <a:endParaRPr kumimoji="0" lang="en-US"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525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21DB-542E-E504-CC9D-B22DF86D3DB9}"/>
              </a:ext>
            </a:extLst>
          </p:cNvPr>
          <p:cNvSpPr>
            <a:spLocks noGrp="1"/>
          </p:cNvSpPr>
          <p:nvPr>
            <p:ph idx="1"/>
          </p:nvPr>
        </p:nvSpPr>
        <p:spPr>
          <a:xfrm>
            <a:off x="838200" y="1253331"/>
            <a:ext cx="10515600" cy="4351338"/>
          </a:xfrm>
        </p:spPr>
        <p:txBody>
          <a:bodyPr anchor="ctr">
            <a:normAutofit/>
          </a:bodyPr>
          <a:lstStyle/>
          <a:p>
            <a:pPr marL="0" indent="0" algn="ctr">
              <a:buNone/>
            </a:pPr>
            <a:r>
              <a:rPr lang="en-US" sz="3600" b="1" dirty="0">
                <a:latin typeface="Arial" panose="020B0604020202020204" pitchFamily="34" charset="0"/>
                <a:cs typeface="Arial" panose="020B0604020202020204" pitchFamily="34" charset="0"/>
              </a:rPr>
              <a:t>Thank you.</a:t>
            </a:r>
          </a:p>
        </p:txBody>
      </p:sp>
      <p:sp>
        <p:nvSpPr>
          <p:cNvPr id="5" name="Title 4">
            <a:extLst>
              <a:ext uri="{FF2B5EF4-FFF2-40B4-BE49-F238E27FC236}">
                <a16:creationId xmlns:a16="http://schemas.microsoft.com/office/drawing/2014/main" id="{2906FBD4-CF3F-30DF-140A-73D10D3CA5F1}"/>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Final Slide </a:t>
            </a:r>
          </a:p>
        </p:txBody>
      </p:sp>
    </p:spTree>
    <p:extLst>
      <p:ext uri="{BB962C8B-B14F-4D97-AF65-F5344CB8AC3E}">
        <p14:creationId xmlns:p14="http://schemas.microsoft.com/office/powerpoint/2010/main" val="2994480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0E101-5526-BA69-7A5B-FCF96B75D35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50C7ED1-1FFA-C098-A84B-7A01BE9EBADB}"/>
              </a:ext>
            </a:extLst>
          </p:cNvPr>
          <p:cNvSpPr>
            <a:spLocks noGrp="1" noRot="1" noMove="1" noResize="1" noEditPoints="1" noAdjustHandles="1" noChangeArrowheads="1" noChangeShapeType="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2008D3C4-3E9B-747A-E5A5-552A8E7D47E3}"/>
              </a:ext>
            </a:extLst>
          </p:cNvPr>
          <p:cNvSpPr>
            <a:spLocks noGrp="1" noRot="1" noMove="1" noResize="1" noEditPoints="1" noAdjustHandles="1" noChangeArrowheads="1" noChangeShapeType="1"/>
          </p:cNvSpPr>
          <p:nvPr>
            <p:ph type="sldNum" sz="quarter" idx="12"/>
          </p:nvPr>
        </p:nvSpPr>
        <p:spPr/>
        <p:txBody>
          <a:bodyPr/>
          <a:lstStyle/>
          <a:p>
            <a:fld id="{ABDA560F-461C-6043-9BC4-489BA92F7161}" type="slidenum">
              <a:rPr lang="en-US" smtClean="0"/>
              <a:t>3</a:t>
            </a:fld>
            <a:endParaRPr lang="en-US"/>
          </a:p>
        </p:txBody>
      </p:sp>
      <p:grpSp>
        <p:nvGrpSpPr>
          <p:cNvPr id="8" name="Group 7" descr="Pictures of the CU Boulder Research Computing User Support team">
            <a:extLst>
              <a:ext uri="{FF2B5EF4-FFF2-40B4-BE49-F238E27FC236}">
                <a16:creationId xmlns:a16="http://schemas.microsoft.com/office/drawing/2014/main" id="{A8827114-3C2C-2FDD-826D-D6493AD11114}"/>
              </a:ext>
            </a:extLst>
          </p:cNvPr>
          <p:cNvGrpSpPr>
            <a:grpSpLocks noGrp="1" noUngrp="1" noRot="1" noChangeAspect="1" noMove="1" noResize="1"/>
          </p:cNvGrpSpPr>
          <p:nvPr/>
        </p:nvGrpSpPr>
        <p:grpSpPr>
          <a:xfrm>
            <a:off x="1593474" y="1280160"/>
            <a:ext cx="8664818" cy="4297680"/>
            <a:chOff x="1309718" y="1306154"/>
            <a:chExt cx="9568346" cy="4745824"/>
          </a:xfrm>
        </p:grpSpPr>
        <p:pic>
          <p:nvPicPr>
            <p:cNvPr id="9" name="Picture 8" descr="A person in a red blouse - Layla Freeborn">
              <a:extLst>
                <a:ext uri="{FF2B5EF4-FFF2-40B4-BE49-F238E27FC236}">
                  <a16:creationId xmlns:a16="http://schemas.microsoft.com/office/drawing/2014/main" id="{EF739E39-5934-0978-E555-C5F9670CB6A9}"/>
                </a:ext>
              </a:extLst>
            </p:cNvPr>
            <p:cNvPicPr>
              <a:picLocks noGrp="1" noRot="1" noChangeAspect="1" noMove="1" noResize="1" noEditPoints="1" noAdjustHandles="1" noChangeArrowheads="1" noChangeShapeType="1" noCrop="1"/>
            </p:cNvPicPr>
            <p:nvPr/>
          </p:nvPicPr>
          <p:blipFill>
            <a:blip r:embed="rId2"/>
            <a:stretch>
              <a:fillRect/>
            </a:stretch>
          </p:blipFill>
          <p:spPr>
            <a:xfrm>
              <a:off x="1309718" y="1374009"/>
              <a:ext cx="1529553" cy="1920834"/>
            </a:xfrm>
            <a:prstGeom prst="rect">
              <a:avLst/>
            </a:prstGeom>
          </p:spPr>
        </p:pic>
        <p:pic>
          <p:nvPicPr>
            <p:cNvPr id="10" name="Picture 9" descr="A person in a blue shirt and tie - Brandon Reyes">
              <a:extLst>
                <a:ext uri="{FF2B5EF4-FFF2-40B4-BE49-F238E27FC236}">
                  <a16:creationId xmlns:a16="http://schemas.microsoft.com/office/drawing/2014/main" id="{C3EAA0CA-3F25-764B-2C28-BE6C076477D6}"/>
                </a:ext>
              </a:extLst>
            </p:cNvPr>
            <p:cNvPicPr>
              <a:picLocks noGrp="1" noRot="1" noChangeAspect="1" noMove="1" noResize="1" noEditPoints="1" noAdjustHandles="1" noChangeArrowheads="1" noChangeShapeType="1" noCrop="1"/>
            </p:cNvPicPr>
            <p:nvPr/>
          </p:nvPicPr>
          <p:blipFill>
            <a:blip r:embed="rId3"/>
            <a:srcRect l="9188" r="13254" b="3616"/>
            <a:stretch/>
          </p:blipFill>
          <p:spPr>
            <a:xfrm>
              <a:off x="3987950" y="1367272"/>
              <a:ext cx="1529553" cy="1899826"/>
            </a:xfrm>
            <a:prstGeom prst="rect">
              <a:avLst/>
            </a:prstGeom>
          </p:spPr>
        </p:pic>
        <p:pic>
          <p:nvPicPr>
            <p:cNvPr id="11" name="Picture 10" descr="A person with glasses smiling - Andy Monaghan">
              <a:extLst>
                <a:ext uri="{FF2B5EF4-FFF2-40B4-BE49-F238E27FC236}">
                  <a16:creationId xmlns:a16="http://schemas.microsoft.com/office/drawing/2014/main" id="{68F84B73-2E9A-0FF5-BAA9-B31FC39B2A5B}"/>
                </a:ext>
              </a:extLst>
            </p:cNvPr>
            <p:cNvPicPr>
              <a:picLocks noGrp="1" noRot="1" noChangeAspect="1" noMove="1" noResize="1" noEditPoints="1" noAdjustHandles="1" noChangeArrowheads="1" noChangeShapeType="1" noCrop="1"/>
            </p:cNvPicPr>
            <p:nvPr/>
          </p:nvPicPr>
          <p:blipFill>
            <a:blip r:embed="rId4"/>
            <a:srcRect l="4260" t="2962" r="1259" b="6761"/>
            <a:stretch/>
          </p:blipFill>
          <p:spPr>
            <a:xfrm>
              <a:off x="6666182" y="1367272"/>
              <a:ext cx="1529554" cy="1882899"/>
            </a:xfrm>
            <a:prstGeom prst="rect">
              <a:avLst/>
            </a:prstGeom>
          </p:spPr>
        </p:pic>
        <p:pic>
          <p:nvPicPr>
            <p:cNvPr id="12" name="Picture 11" descr="A person in a black shirt by a lake and trees - Michael Schneider">
              <a:extLst>
                <a:ext uri="{FF2B5EF4-FFF2-40B4-BE49-F238E27FC236}">
                  <a16:creationId xmlns:a16="http://schemas.microsoft.com/office/drawing/2014/main" id="{A2CDB383-19C8-F445-9DD0-136AA70737BC}"/>
                </a:ext>
              </a:extLst>
            </p:cNvPr>
            <p:cNvPicPr>
              <a:picLocks noGrp="1" noRot="1" noChangeAspect="1" noMove="1" noResize="1" noEditPoints="1" noAdjustHandles="1" noChangeArrowheads="1" noChangeShapeType="1" noCrop="1"/>
            </p:cNvPicPr>
            <p:nvPr/>
          </p:nvPicPr>
          <p:blipFill>
            <a:blip r:embed="rId5"/>
            <a:srcRect l="9844" r="8704"/>
            <a:stretch/>
          </p:blipFill>
          <p:spPr>
            <a:xfrm>
              <a:off x="9344415" y="1306154"/>
              <a:ext cx="1533649" cy="1882899"/>
            </a:xfrm>
            <a:prstGeom prst="rect">
              <a:avLst/>
            </a:prstGeom>
          </p:spPr>
        </p:pic>
        <p:pic>
          <p:nvPicPr>
            <p:cNvPr id="13" name="Picture 12" descr="A person in a blue shirt by a lake - John Reiland">
              <a:extLst>
                <a:ext uri="{FF2B5EF4-FFF2-40B4-BE49-F238E27FC236}">
                  <a16:creationId xmlns:a16="http://schemas.microsoft.com/office/drawing/2014/main" id="{F420AFEF-9C98-3173-59D2-B1C1C8D0A496}"/>
                </a:ext>
              </a:extLst>
            </p:cNvPr>
            <p:cNvPicPr>
              <a:picLocks noGrp="1" noRot="1" noChangeAspect="1" noMove="1" noResize="1" noEditPoints="1" noAdjustHandles="1" noChangeArrowheads="1" noChangeShapeType="1" noCrop="1"/>
            </p:cNvPicPr>
            <p:nvPr/>
          </p:nvPicPr>
          <p:blipFill>
            <a:blip r:embed="rId6"/>
            <a:srcRect l="-765" t="12365" r="15595" b="7416"/>
            <a:stretch/>
          </p:blipFill>
          <p:spPr>
            <a:xfrm>
              <a:off x="1309718" y="4126860"/>
              <a:ext cx="1529553" cy="1920834"/>
            </a:xfrm>
            <a:prstGeom prst="rect">
              <a:avLst/>
            </a:prstGeom>
          </p:spPr>
        </p:pic>
        <p:pic>
          <p:nvPicPr>
            <p:cNvPr id="14" name="Picture 13" descr="A person in a shirt and tie - Dylan Gottlieb">
              <a:extLst>
                <a:ext uri="{FF2B5EF4-FFF2-40B4-BE49-F238E27FC236}">
                  <a16:creationId xmlns:a16="http://schemas.microsoft.com/office/drawing/2014/main" id="{C0222141-82D5-862F-9123-997536F1F299}"/>
                </a:ext>
              </a:extLst>
            </p:cNvPr>
            <p:cNvPicPr>
              <a:picLocks noGrp="1" noRot="1" noChangeAspect="1" noMove="1" noResize="1" noEditPoints="1" noAdjustHandles="1" noChangeArrowheads="1" noChangeShapeType="1" noCrop="1"/>
            </p:cNvPicPr>
            <p:nvPr/>
          </p:nvPicPr>
          <p:blipFill>
            <a:blip r:embed="rId7"/>
            <a:srcRect l="12500" r="18782" b="13315"/>
            <a:stretch/>
          </p:blipFill>
          <p:spPr>
            <a:xfrm>
              <a:off x="3987950" y="4131144"/>
              <a:ext cx="1531057" cy="1920834"/>
            </a:xfrm>
            <a:prstGeom prst="rect">
              <a:avLst/>
            </a:prstGeom>
          </p:spPr>
        </p:pic>
        <p:pic>
          <p:nvPicPr>
            <p:cNvPr id="15" name="Picture 14" descr="A person standing by the water in front of a city - Mohal Khandelwal">
              <a:extLst>
                <a:ext uri="{FF2B5EF4-FFF2-40B4-BE49-F238E27FC236}">
                  <a16:creationId xmlns:a16="http://schemas.microsoft.com/office/drawing/2014/main" id="{475D4695-6B81-FACA-551A-F72599DFFABB}"/>
                </a:ext>
              </a:extLst>
            </p:cNvPr>
            <p:cNvPicPr>
              <a:picLocks noGrp="1" noRot="1" noChangeAspect="1" noMove="1" noResize="1" noEditPoints="1" noAdjustHandles="1" noChangeArrowheads="1" noChangeShapeType="1" noCrop="1"/>
            </p:cNvPicPr>
            <p:nvPr/>
          </p:nvPicPr>
          <p:blipFill rotWithShape="1">
            <a:blip r:embed="rId8"/>
            <a:srcRect l="25438" t="46837" r="25345" b="7410"/>
            <a:stretch/>
          </p:blipFill>
          <p:spPr>
            <a:xfrm>
              <a:off x="6664679" y="4131143"/>
              <a:ext cx="1531057" cy="1920835"/>
            </a:xfrm>
            <a:prstGeom prst="rect">
              <a:avLst/>
            </a:prstGeom>
          </p:spPr>
        </p:pic>
        <p:pic>
          <p:nvPicPr>
            <p:cNvPr id="16" name="Picture 15" descr="A person in a green dress - Ragan Lee">
              <a:extLst>
                <a:ext uri="{FF2B5EF4-FFF2-40B4-BE49-F238E27FC236}">
                  <a16:creationId xmlns:a16="http://schemas.microsoft.com/office/drawing/2014/main" id="{A610FDB5-7EB4-BC3B-D70E-021A87C62B1D}"/>
                </a:ext>
              </a:extLst>
            </p:cNvPr>
            <p:cNvPicPr>
              <a:picLocks noGrp="1" noRot="1" noChangeAspect="1" noMove="1" noResize="1" noEditPoints="1" noAdjustHandles="1" noChangeArrowheads="1" noChangeShapeType="1" noCrop="1"/>
            </p:cNvPicPr>
            <p:nvPr/>
          </p:nvPicPr>
          <p:blipFill>
            <a:blip r:embed="rId9"/>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B38A0BE2-DC2A-6EE2-E993-2F6AC855080B}"/>
              </a:ext>
            </a:extLst>
          </p:cNvPr>
          <p:cNvSpPr txBox="1">
            <a:spLocks noGrp="1" noRot="1" noMove="1" noResize="1" noEditPoints="1" noAdjustHandles="1" noChangeArrowheads="1" noChangeShapeType="1"/>
          </p:cNvSpPr>
          <p:nvPr/>
        </p:nvSpPr>
        <p:spPr>
          <a:xfrm>
            <a:off x="8880097" y="5522642"/>
            <a:ext cx="1245668" cy="646331"/>
          </a:xfrm>
          <a:prstGeom prst="rect">
            <a:avLst/>
          </a:prstGeom>
          <a:noFill/>
        </p:spPr>
        <p:txBody>
          <a:bodyPr wrap="square" rtlCol="0" anchor="ctr">
            <a:spAutoFit/>
          </a:bodyPr>
          <a:lstStyle/>
          <a:p>
            <a:pPr algn="ctr"/>
            <a:r>
              <a:rPr lang="en-US" dirty="0"/>
              <a:t>Ragan </a:t>
            </a:r>
          </a:p>
          <a:p>
            <a:pPr algn="ctr"/>
            <a:r>
              <a:rPr lang="en-US" dirty="0"/>
              <a:t>Lee</a:t>
            </a:r>
          </a:p>
        </p:txBody>
      </p:sp>
      <p:sp>
        <p:nvSpPr>
          <p:cNvPr id="18" name="TextBox 17">
            <a:extLst>
              <a:ext uri="{FF2B5EF4-FFF2-40B4-BE49-F238E27FC236}">
                <a16:creationId xmlns:a16="http://schemas.microsoft.com/office/drawing/2014/main" id="{7E17799B-578F-4645-2652-15E61E8D79E0}"/>
              </a:ext>
            </a:extLst>
          </p:cNvPr>
          <p:cNvSpPr txBox="1">
            <a:spLocks noGrp="1" noRot="1" noMove="1" noResize="1" noEditPoints="1" noAdjustHandles="1" noChangeArrowheads="1" noChangeShapeType="1"/>
          </p:cNvSpPr>
          <p:nvPr/>
        </p:nvSpPr>
        <p:spPr>
          <a:xfrm>
            <a:off x="6385953" y="5522642"/>
            <a:ext cx="1504055" cy="646331"/>
          </a:xfrm>
          <a:prstGeom prst="rect">
            <a:avLst/>
          </a:prstGeom>
          <a:noFill/>
        </p:spPr>
        <p:txBody>
          <a:bodyPr wrap="square" rtlCol="0" anchor="ctr">
            <a:spAutoFit/>
          </a:bodyPr>
          <a:lstStyle/>
          <a:p>
            <a:pPr algn="ctr"/>
            <a:r>
              <a:rPr lang="en-US" dirty="0">
                <a:highlight>
                  <a:srgbClr val="FFFF00"/>
                </a:highlight>
              </a:rPr>
              <a:t>Mohal Khandelwal</a:t>
            </a:r>
          </a:p>
        </p:txBody>
      </p:sp>
      <p:sp>
        <p:nvSpPr>
          <p:cNvPr id="19" name="TextBox 18">
            <a:extLst>
              <a:ext uri="{FF2B5EF4-FFF2-40B4-BE49-F238E27FC236}">
                <a16:creationId xmlns:a16="http://schemas.microsoft.com/office/drawing/2014/main" id="{F35B42F8-9EFF-E351-3BE6-96F6E6AC7A19}"/>
              </a:ext>
            </a:extLst>
          </p:cNvPr>
          <p:cNvSpPr txBox="1">
            <a:spLocks noGrp="1" noRot="1" noMove="1" noResize="1" noEditPoints="1" noAdjustHandles="1" noChangeArrowheads="1" noChangeShapeType="1"/>
          </p:cNvSpPr>
          <p:nvPr/>
        </p:nvSpPr>
        <p:spPr>
          <a:xfrm>
            <a:off x="4029882" y="5524140"/>
            <a:ext cx="1245668" cy="646331"/>
          </a:xfrm>
          <a:prstGeom prst="rect">
            <a:avLst/>
          </a:prstGeom>
          <a:noFill/>
        </p:spPr>
        <p:txBody>
          <a:bodyPr wrap="square" rtlCol="0" anchor="ctr">
            <a:spAutoFit/>
          </a:bodyPr>
          <a:lstStyle/>
          <a:p>
            <a:pPr algn="ctr"/>
            <a:r>
              <a:rPr lang="en-US" dirty="0"/>
              <a:t>Dylan Gottlieb</a:t>
            </a:r>
          </a:p>
        </p:txBody>
      </p:sp>
      <p:sp>
        <p:nvSpPr>
          <p:cNvPr id="20" name="TextBox 19">
            <a:extLst>
              <a:ext uri="{FF2B5EF4-FFF2-40B4-BE49-F238E27FC236}">
                <a16:creationId xmlns:a16="http://schemas.microsoft.com/office/drawing/2014/main" id="{E3308E84-9B66-9375-83B9-C48D09EF4E12}"/>
              </a:ext>
            </a:extLst>
          </p:cNvPr>
          <p:cNvSpPr txBox="1">
            <a:spLocks noGrp="1" noRot="1" noMove="1" noResize="1" noEditPoints="1" noAdjustHandles="1" noChangeArrowheads="1" noChangeShapeType="1"/>
          </p:cNvSpPr>
          <p:nvPr/>
        </p:nvSpPr>
        <p:spPr>
          <a:xfrm>
            <a:off x="1598140" y="5524140"/>
            <a:ext cx="1245668" cy="646331"/>
          </a:xfrm>
          <a:prstGeom prst="rect">
            <a:avLst/>
          </a:prstGeom>
          <a:noFill/>
        </p:spPr>
        <p:txBody>
          <a:bodyPr wrap="square" rtlCol="0" anchor="ctr">
            <a:spAutoFit/>
          </a:bodyPr>
          <a:lstStyle/>
          <a:p>
            <a:pPr algn="ctr"/>
            <a:r>
              <a:rPr lang="en-US" dirty="0">
                <a:highlight>
                  <a:srgbClr val="FFFF00"/>
                </a:highlight>
              </a:rPr>
              <a:t>John </a:t>
            </a:r>
          </a:p>
          <a:p>
            <a:pPr algn="ctr"/>
            <a:r>
              <a:rPr lang="en-US" dirty="0">
                <a:highlight>
                  <a:srgbClr val="FFFF00"/>
                </a:highlight>
              </a:rPr>
              <a:t>Reiland</a:t>
            </a:r>
          </a:p>
        </p:txBody>
      </p:sp>
      <p:sp>
        <p:nvSpPr>
          <p:cNvPr id="21" name="TextBox 20">
            <a:extLst>
              <a:ext uri="{FF2B5EF4-FFF2-40B4-BE49-F238E27FC236}">
                <a16:creationId xmlns:a16="http://schemas.microsoft.com/office/drawing/2014/main" id="{C66DEF37-F531-8497-8862-4E18C7162DEF}"/>
              </a:ext>
            </a:extLst>
          </p:cNvPr>
          <p:cNvSpPr txBox="1">
            <a:spLocks noGrp="1" noRot="1" noMove="1" noResize="1" noEditPoints="1" noAdjustHandles="1" noChangeArrowheads="1" noChangeShapeType="1"/>
          </p:cNvSpPr>
          <p:nvPr/>
        </p:nvSpPr>
        <p:spPr>
          <a:xfrm>
            <a:off x="8898074" y="3005032"/>
            <a:ext cx="1313978" cy="646331"/>
          </a:xfrm>
          <a:prstGeom prst="rect">
            <a:avLst/>
          </a:prstGeom>
          <a:noFill/>
        </p:spPr>
        <p:txBody>
          <a:bodyPr wrap="square" rtlCol="0" anchor="ctr">
            <a:spAutoFit/>
          </a:bodyPr>
          <a:lstStyle/>
          <a:p>
            <a:pPr algn="ctr"/>
            <a:r>
              <a:rPr lang="en-US" dirty="0">
                <a:highlight>
                  <a:srgbClr val="FFFF00"/>
                </a:highlight>
              </a:rPr>
              <a:t>Michael Schneider</a:t>
            </a:r>
          </a:p>
        </p:txBody>
      </p:sp>
      <p:sp>
        <p:nvSpPr>
          <p:cNvPr id="22" name="TextBox 21">
            <a:extLst>
              <a:ext uri="{FF2B5EF4-FFF2-40B4-BE49-F238E27FC236}">
                <a16:creationId xmlns:a16="http://schemas.microsoft.com/office/drawing/2014/main" id="{DC6C1545-B2F4-97B9-D58E-1F765B7892D6}"/>
              </a:ext>
            </a:extLst>
          </p:cNvPr>
          <p:cNvSpPr txBox="1">
            <a:spLocks noGrp="1" noRot="1" noMove="1" noResize="1" noEditPoints="1" noAdjustHandles="1" noChangeArrowheads="1" noChangeShapeType="1"/>
          </p:cNvSpPr>
          <p:nvPr/>
        </p:nvSpPr>
        <p:spPr>
          <a:xfrm>
            <a:off x="6407998" y="3043365"/>
            <a:ext cx="1370810" cy="646331"/>
          </a:xfrm>
          <a:prstGeom prst="rect">
            <a:avLst/>
          </a:prstGeom>
          <a:noFill/>
        </p:spPr>
        <p:txBody>
          <a:bodyPr wrap="square" rtlCol="0" anchor="ctr">
            <a:spAutoFit/>
          </a:bodyPr>
          <a:lstStyle/>
          <a:p>
            <a:pPr algn="ctr"/>
            <a:r>
              <a:rPr lang="en-US" dirty="0">
                <a:highlight>
                  <a:srgbClr val="FFFF00"/>
                </a:highlight>
              </a:rPr>
              <a:t>Andy Monaghan</a:t>
            </a:r>
          </a:p>
        </p:txBody>
      </p:sp>
      <p:sp>
        <p:nvSpPr>
          <p:cNvPr id="23" name="TextBox 22">
            <a:extLst>
              <a:ext uri="{FF2B5EF4-FFF2-40B4-BE49-F238E27FC236}">
                <a16:creationId xmlns:a16="http://schemas.microsoft.com/office/drawing/2014/main" id="{8CE981A6-523E-20E1-B566-42FF2CF4282E}"/>
              </a:ext>
            </a:extLst>
          </p:cNvPr>
          <p:cNvSpPr txBox="1">
            <a:spLocks noGrp="1" noRot="1" noMove="1" noResize="1" noEditPoints="1" noAdjustHandles="1" noChangeArrowheads="1" noChangeShapeType="1"/>
          </p:cNvSpPr>
          <p:nvPr/>
        </p:nvSpPr>
        <p:spPr>
          <a:xfrm>
            <a:off x="4033168" y="3017732"/>
            <a:ext cx="1245668" cy="646331"/>
          </a:xfrm>
          <a:prstGeom prst="rect">
            <a:avLst/>
          </a:prstGeom>
          <a:noFill/>
        </p:spPr>
        <p:txBody>
          <a:bodyPr wrap="square" rtlCol="0" anchor="ctr">
            <a:spAutoFit/>
          </a:bodyPr>
          <a:lstStyle/>
          <a:p>
            <a:pPr algn="ctr"/>
            <a:r>
              <a:rPr lang="en-US" dirty="0"/>
              <a:t>Brandon Reyes</a:t>
            </a:r>
          </a:p>
        </p:txBody>
      </p:sp>
      <p:sp>
        <p:nvSpPr>
          <p:cNvPr id="24" name="TextBox 23">
            <a:extLst>
              <a:ext uri="{FF2B5EF4-FFF2-40B4-BE49-F238E27FC236}">
                <a16:creationId xmlns:a16="http://schemas.microsoft.com/office/drawing/2014/main" id="{D9EAC930-64F4-3B36-3FB2-F9A7F4EEC55D}"/>
              </a:ext>
            </a:extLst>
          </p:cNvPr>
          <p:cNvSpPr txBox="1">
            <a:spLocks noGrp="1" noRot="1" noMove="1" noResize="1" noEditPoints="1" noAdjustHandles="1" noChangeArrowheads="1" noChangeShapeType="1"/>
          </p:cNvSpPr>
          <p:nvPr/>
        </p:nvSpPr>
        <p:spPr>
          <a:xfrm>
            <a:off x="1606000" y="3019215"/>
            <a:ext cx="1245668" cy="646331"/>
          </a:xfrm>
          <a:prstGeom prst="rect">
            <a:avLst/>
          </a:prstGeom>
          <a:noFill/>
        </p:spPr>
        <p:txBody>
          <a:bodyPr wrap="square" rtlCol="0" anchor="ctr">
            <a:spAutoFit/>
          </a:bodyPr>
          <a:lstStyle/>
          <a:p>
            <a:pPr algn="ctr"/>
            <a:r>
              <a:rPr lang="en-US" dirty="0"/>
              <a:t>Layla Freeborn</a:t>
            </a:r>
          </a:p>
        </p:txBody>
      </p:sp>
      <p:sp>
        <p:nvSpPr>
          <p:cNvPr id="7" name="Title 6">
            <a:extLst>
              <a:ext uri="{FF2B5EF4-FFF2-40B4-BE49-F238E27FC236}">
                <a16:creationId xmlns:a16="http://schemas.microsoft.com/office/drawing/2014/main" id="{CDD6E388-4EE7-A4F4-6374-752DFC6B319D}"/>
              </a:ext>
            </a:extLst>
          </p:cNvPr>
          <p:cNvSpPr>
            <a:spLocks noGrp="1" noRot="1" noMove="1" noResize="1" noEditPoints="1" noAdjustHandles="1" noChangeArrowheads="1" noChangeShapeType="1"/>
          </p:cNvSpPr>
          <p:nvPr>
            <p:ph type="title"/>
          </p:nvPr>
        </p:nvSpPr>
        <p:spPr>
          <a:xfrm>
            <a:off x="529856" y="99028"/>
            <a:ext cx="10515600" cy="1325563"/>
          </a:xfrm>
        </p:spPr>
        <p:txBody>
          <a:bodyPr/>
          <a:lstStyle/>
          <a:p>
            <a:pPr algn="ctr"/>
            <a:r>
              <a:rPr lang="en-US" dirty="0"/>
              <a:t>Teamwork!</a:t>
            </a:r>
          </a:p>
        </p:txBody>
      </p:sp>
    </p:spTree>
    <p:extLst>
      <p:ext uri="{BB962C8B-B14F-4D97-AF65-F5344CB8AC3E}">
        <p14:creationId xmlns:p14="http://schemas.microsoft.com/office/powerpoint/2010/main" val="2600360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D7D7A-E749-BBBC-A365-F34CE436C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2DC35-D21A-5DDD-C4BD-593CCD79769B}"/>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Survey goals</a:t>
            </a:r>
            <a:endParaRPr lang="en-US" sz="3600" b="1" dirty="0"/>
          </a:p>
        </p:txBody>
      </p:sp>
      <p:sp>
        <p:nvSpPr>
          <p:cNvPr id="4" name="Date Placeholder 3">
            <a:extLst>
              <a:ext uri="{FF2B5EF4-FFF2-40B4-BE49-F238E27FC236}">
                <a16:creationId xmlns:a16="http://schemas.microsoft.com/office/drawing/2014/main" id="{7B552105-6EB1-48FE-FA54-1060B949348F}"/>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B1AD6E9D-58C7-A7C6-3453-DC23DA7109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7BEFDA3C-4A10-E2D2-460B-4E55935EE6F6}"/>
              </a:ext>
              <a:ext uri="{C183D7F6-B498-43B3-948B-1728B52AA6E4}">
                <adec:decorative xmlns:adec="http://schemas.microsoft.com/office/drawing/2017/decorative" val="1"/>
              </a:ext>
            </a:extLst>
          </p:cNvPr>
          <p:cNvSpPr txBox="1">
            <a:spLocks/>
          </p:cNvSpPr>
          <p:nvPr/>
        </p:nvSpPr>
        <p:spPr>
          <a:xfrm>
            <a:off x="838200" y="1658679"/>
            <a:ext cx="1004976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fontAlgn="base">
              <a:lnSpc>
                <a:spcPct val="100000"/>
              </a:lnSpc>
            </a:pPr>
            <a:endParaRPr kumimoji="0" lang="en-US" sz="2800" i="0" u="none" strike="noStrike" kern="1200" cap="none" spc="0" normalizeH="0" baseline="0" noProof="0" dirty="0">
              <a:ln>
                <a:noFill/>
              </a:ln>
              <a:solidFill>
                <a:prstClr val="black"/>
              </a:solidFill>
              <a:effectLst/>
              <a:uLnTx/>
              <a:uFillTx/>
              <a:ea typeface="+mn-ea"/>
              <a:cs typeface="+mn-cs"/>
            </a:endParaRPr>
          </a:p>
        </p:txBody>
      </p:sp>
      <p:sp>
        <p:nvSpPr>
          <p:cNvPr id="8" name="TextBox 7">
            <a:extLst>
              <a:ext uri="{FF2B5EF4-FFF2-40B4-BE49-F238E27FC236}">
                <a16:creationId xmlns:a16="http://schemas.microsoft.com/office/drawing/2014/main" id="{2AA3056F-BE28-5DC2-F142-093F5103678A}"/>
              </a:ext>
            </a:extLst>
          </p:cNvPr>
          <p:cNvSpPr txBox="1"/>
          <p:nvPr/>
        </p:nvSpPr>
        <p:spPr>
          <a:xfrm>
            <a:off x="630865" y="2649124"/>
            <a:ext cx="10554586" cy="2062103"/>
          </a:xfrm>
          <a:prstGeom prst="rect">
            <a:avLst/>
          </a:prstGeom>
          <a:noFill/>
        </p:spPr>
        <p:txBody>
          <a:bodyPr wrap="square">
            <a:spAutoFit/>
          </a:bodyPr>
          <a:lstStyle/>
          <a:p>
            <a:r>
              <a:rPr lang="en-US" sz="3200" dirty="0">
                <a:solidFill>
                  <a:srgbClr val="000000"/>
                </a:solidFill>
              </a:rPr>
              <a:t>U</a:t>
            </a:r>
            <a:r>
              <a:rPr lang="en-US" sz="3200" b="0" i="0" dirty="0">
                <a:solidFill>
                  <a:srgbClr val="000000"/>
                </a:solidFill>
                <a:effectLst/>
              </a:rPr>
              <a:t>nderstand CU Boulder and RMACC communities’ current and planned uses of AI and ML in </a:t>
            </a:r>
            <a:r>
              <a:rPr lang="en-US" sz="3200" dirty="0">
                <a:solidFill>
                  <a:srgbClr val="000000"/>
                </a:solidFill>
              </a:rPr>
              <a:t>their </a:t>
            </a:r>
            <a:r>
              <a:rPr lang="en-US" sz="3200" b="0" i="0" dirty="0">
                <a:solidFill>
                  <a:srgbClr val="000000"/>
                </a:solidFill>
                <a:effectLst/>
              </a:rPr>
              <a:t>research.</a:t>
            </a:r>
          </a:p>
          <a:p>
            <a:endParaRPr lang="en-US" sz="3200" dirty="0">
              <a:solidFill>
                <a:srgbClr val="000000"/>
              </a:solidFill>
            </a:endParaRPr>
          </a:p>
          <a:p>
            <a:endParaRPr lang="en-US" sz="3200" dirty="0">
              <a:solidFill>
                <a:srgbClr val="000000"/>
              </a:solidFill>
            </a:endParaRPr>
          </a:p>
        </p:txBody>
      </p:sp>
    </p:spTree>
    <p:extLst>
      <p:ext uri="{BB962C8B-B14F-4D97-AF65-F5344CB8AC3E}">
        <p14:creationId xmlns:p14="http://schemas.microsoft.com/office/powerpoint/2010/main" val="1569054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75630-6285-3ADB-0255-8A5DBF3A91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398EB2-F99D-5F24-3293-D62A36687FBE}"/>
              </a:ext>
            </a:extLst>
          </p:cNvPr>
          <p:cNvSpPr>
            <a:spLocks noGrp="1"/>
          </p:cNvSpPr>
          <p:nvPr>
            <p:ph type="title"/>
          </p:nvPr>
        </p:nvSpPr>
        <p:spPr>
          <a:xfrm>
            <a:off x="630865" y="508855"/>
            <a:ext cx="10722935" cy="1149824"/>
          </a:xfrm>
        </p:spPr>
        <p:txBody>
          <a:bodyPr>
            <a:noAutofit/>
          </a:bodyPr>
          <a:lstStyle/>
          <a:p>
            <a:r>
              <a:rPr lang="en-US" sz="3600" b="1" i="0" dirty="0">
                <a:solidFill>
                  <a:srgbClr val="000000"/>
                </a:solidFill>
                <a:effectLst/>
              </a:rPr>
              <a:t>Survey development and circulation</a:t>
            </a:r>
            <a:endParaRPr lang="en-US" sz="3600" b="1" dirty="0"/>
          </a:p>
        </p:txBody>
      </p:sp>
      <p:sp>
        <p:nvSpPr>
          <p:cNvPr id="4" name="Date Placeholder 3">
            <a:extLst>
              <a:ext uri="{FF2B5EF4-FFF2-40B4-BE49-F238E27FC236}">
                <a16:creationId xmlns:a16="http://schemas.microsoft.com/office/drawing/2014/main" id="{37ABB30D-17F6-10E3-5606-6F8692FBA27A}"/>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18F6B15F-77E0-6458-3E21-461246733C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 name="Content Placeholder 2">
            <a:extLst>
              <a:ext uri="{FF2B5EF4-FFF2-40B4-BE49-F238E27FC236}">
                <a16:creationId xmlns:a16="http://schemas.microsoft.com/office/drawing/2014/main" id="{A1F58218-2336-485D-552C-C69FDCA66B52}"/>
              </a:ext>
            </a:extLst>
          </p:cNvPr>
          <p:cNvSpPr txBox="1">
            <a:spLocks/>
          </p:cNvSpPr>
          <p:nvPr/>
        </p:nvSpPr>
        <p:spPr>
          <a:xfrm>
            <a:off x="838200" y="1658679"/>
            <a:ext cx="10049760" cy="4351338"/>
          </a:xfrm>
          <a:prstGeom prst="rect">
            <a:avLst/>
          </a:prstGeom>
        </p:spPr>
        <p:txBody>
          <a:bodyPr vert="horz" lIns="91440" tIns="45720" rIns="91440" bIns="45720" rtlCol="0" anchor="ct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fontAlgn="base">
              <a:lnSpc>
                <a:spcPct val="100000"/>
              </a:lnSpc>
            </a:pPr>
            <a:r>
              <a:rPr lang="en-US" dirty="0">
                <a:solidFill>
                  <a:srgbClr val="000000"/>
                </a:solidFill>
              </a:rPr>
              <a:t>R</a:t>
            </a:r>
            <a:r>
              <a:rPr lang="en-US" b="0" i="0" dirty="0">
                <a:solidFill>
                  <a:srgbClr val="000000"/>
                </a:solidFill>
                <a:effectLst/>
              </a:rPr>
              <a:t>eviewed by the CU Boulder Institutional Review Board (protocol number 24-0768). All participants provided their consent before participating in this study’s survey. </a:t>
            </a:r>
          </a:p>
          <a:p>
            <a:pPr algn="just" rtl="0" fontAlgn="base">
              <a:lnSpc>
                <a:spcPct val="100000"/>
              </a:lnSpc>
            </a:pPr>
            <a:r>
              <a:rPr lang="en-US" dirty="0">
                <a:solidFill>
                  <a:srgbClr val="000000"/>
                </a:solidFill>
              </a:rPr>
              <a:t>Q</a:t>
            </a:r>
            <a:r>
              <a:rPr lang="en-US" b="0" i="0" dirty="0">
                <a:solidFill>
                  <a:srgbClr val="000000"/>
                </a:solidFill>
                <a:effectLst/>
              </a:rPr>
              <a:t>uestions based on an AI survey administered by the </a:t>
            </a:r>
            <a:r>
              <a:rPr lang="en-US" i="0" dirty="0">
                <a:solidFill>
                  <a:srgbClr val="000000"/>
                </a:solidFill>
                <a:effectLst/>
              </a:rPr>
              <a:t>Center for High Performance Computing at Utah State University, a peer RMACC institution. </a:t>
            </a:r>
          </a:p>
          <a:p>
            <a:pPr algn="just" fontAlgn="base">
              <a:lnSpc>
                <a:spcPct val="100000"/>
              </a:lnSpc>
            </a:pPr>
            <a:r>
              <a:rPr kumimoji="0" lang="en-US" sz="2800" i="0" u="none" strike="noStrike" kern="1200" cap="none" spc="0" normalizeH="0" baseline="0" noProof="0" dirty="0">
                <a:ln>
                  <a:noFill/>
                </a:ln>
                <a:solidFill>
                  <a:prstClr val="black"/>
                </a:solidFill>
                <a:effectLst/>
                <a:uLnTx/>
                <a:uFillTx/>
                <a:ea typeface="+mn-ea"/>
                <a:cs typeface="+mn-cs"/>
              </a:rPr>
              <a:t>Survey emailed to members of the CU Boulder and RMACC user communities (thousands) and shared through the CU Boulder AI Community of Practice (AI CoP) Microsoft Teams channel (390 members). </a:t>
            </a:r>
          </a:p>
          <a:p>
            <a:pPr algn="just" fontAlgn="base">
              <a:lnSpc>
                <a:spcPct val="100000"/>
              </a:lnSpc>
            </a:pPr>
            <a:r>
              <a:rPr kumimoji="0" lang="en-US" sz="2800" i="0" u="none" strike="noStrike" kern="1200" cap="none" spc="0" normalizeH="0" baseline="0" noProof="0" dirty="0">
                <a:ln>
                  <a:noFill/>
                </a:ln>
                <a:solidFill>
                  <a:prstClr val="black"/>
                </a:solidFill>
                <a:effectLst/>
                <a:uLnTx/>
                <a:uFillTx/>
                <a:ea typeface="+mn-ea"/>
                <a:cs typeface="+mn-cs"/>
              </a:rPr>
              <a:t>Survey open for 6 weeks between February 10</a:t>
            </a:r>
            <a:r>
              <a:rPr kumimoji="0" lang="en-US" sz="2800" i="0" u="none" strike="noStrike" kern="1200" cap="none" spc="0" normalizeH="0" baseline="30000" noProof="0" dirty="0">
                <a:ln>
                  <a:noFill/>
                </a:ln>
                <a:solidFill>
                  <a:prstClr val="black"/>
                </a:solidFill>
                <a:effectLst/>
                <a:uLnTx/>
                <a:uFillTx/>
                <a:ea typeface="+mn-ea"/>
                <a:cs typeface="+mn-cs"/>
              </a:rPr>
              <a:t>th</a:t>
            </a:r>
            <a:r>
              <a:rPr kumimoji="0" lang="en-US" sz="2800" i="0" u="none" strike="noStrike" kern="1200" cap="none" spc="0" normalizeH="0" baseline="0" noProof="0" dirty="0">
                <a:ln>
                  <a:noFill/>
                </a:ln>
                <a:solidFill>
                  <a:prstClr val="black"/>
                </a:solidFill>
                <a:effectLst/>
                <a:uLnTx/>
                <a:uFillTx/>
                <a:ea typeface="+mn-ea"/>
                <a:cs typeface="+mn-cs"/>
              </a:rPr>
              <a:t> - March 21</a:t>
            </a:r>
            <a:r>
              <a:rPr kumimoji="0" lang="en-US" sz="2800" i="0" u="none" strike="noStrike" kern="1200" cap="none" spc="0" normalizeH="0" baseline="30000" noProof="0" dirty="0">
                <a:ln>
                  <a:noFill/>
                </a:ln>
                <a:solidFill>
                  <a:prstClr val="black"/>
                </a:solidFill>
                <a:effectLst/>
                <a:uLnTx/>
                <a:uFillTx/>
                <a:ea typeface="+mn-ea"/>
                <a:cs typeface="+mn-cs"/>
              </a:rPr>
              <a:t>st</a:t>
            </a:r>
            <a:r>
              <a:rPr kumimoji="0" lang="en-US" sz="2800" i="0" u="none" strike="noStrike" kern="1200" cap="none" spc="0" normalizeH="0" baseline="0" noProof="0" dirty="0">
                <a:ln>
                  <a:noFill/>
                </a:ln>
                <a:solidFill>
                  <a:prstClr val="black"/>
                </a:solidFill>
                <a:effectLst/>
                <a:uLnTx/>
                <a:uFillTx/>
                <a:ea typeface="+mn-ea"/>
                <a:cs typeface="+mn-cs"/>
              </a:rPr>
              <a:t> 2025. </a:t>
            </a:r>
          </a:p>
          <a:p>
            <a:pPr algn="just" fontAlgn="base">
              <a:lnSpc>
                <a:spcPct val="100000"/>
              </a:lnSpc>
            </a:pPr>
            <a:r>
              <a:rPr lang="en-US" dirty="0">
                <a:solidFill>
                  <a:prstClr val="black"/>
                </a:solidFill>
              </a:rPr>
              <a:t>C</a:t>
            </a:r>
            <a:r>
              <a:rPr kumimoji="0" lang="en-US" sz="2800" i="0" u="none" strike="noStrike" kern="1200" cap="none" spc="0" normalizeH="0" baseline="0" noProof="0" dirty="0" err="1">
                <a:ln>
                  <a:noFill/>
                </a:ln>
                <a:solidFill>
                  <a:prstClr val="black"/>
                </a:solidFill>
                <a:effectLst/>
                <a:uLnTx/>
                <a:uFillTx/>
                <a:ea typeface="+mn-ea"/>
                <a:cs typeface="+mn-cs"/>
              </a:rPr>
              <a:t>onsisted</a:t>
            </a:r>
            <a:r>
              <a:rPr kumimoji="0" lang="en-US" sz="2800" i="0" u="none" strike="noStrike" kern="1200" cap="none" spc="0" normalizeH="0" baseline="0" noProof="0" dirty="0">
                <a:ln>
                  <a:noFill/>
                </a:ln>
                <a:solidFill>
                  <a:prstClr val="black"/>
                </a:solidFill>
                <a:effectLst/>
                <a:uLnTx/>
                <a:uFillTx/>
                <a:ea typeface="+mn-ea"/>
                <a:cs typeface="+mn-cs"/>
              </a:rPr>
              <a:t> of 6-19 questions, depending on how they answered a key screening question — “What is the status of AI in your research?”. </a:t>
            </a:r>
          </a:p>
        </p:txBody>
      </p:sp>
    </p:spTree>
    <p:extLst>
      <p:ext uri="{BB962C8B-B14F-4D97-AF65-F5344CB8AC3E}">
        <p14:creationId xmlns:p14="http://schemas.microsoft.com/office/powerpoint/2010/main" val="378163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4A810-E3CA-9B1B-9195-C8D57E31C1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AA04A1-B06D-2033-1522-4BF3B5A801BD}"/>
              </a:ext>
            </a:extLst>
          </p:cNvPr>
          <p:cNvSpPr>
            <a:spLocks noGrp="1"/>
          </p:cNvSpPr>
          <p:nvPr>
            <p:ph type="title"/>
          </p:nvPr>
        </p:nvSpPr>
        <p:spPr>
          <a:xfrm>
            <a:off x="838200" y="2766218"/>
            <a:ext cx="10515600" cy="1325563"/>
          </a:xfrm>
        </p:spPr>
        <p:txBody>
          <a:bodyPr>
            <a:normAutofit/>
          </a:bodyPr>
          <a:lstStyle/>
          <a:p>
            <a:pPr algn="ctr"/>
            <a:r>
              <a:rPr lang="en-US" sz="3600" b="1" i="0" dirty="0">
                <a:effectLst/>
              </a:rPr>
              <a:t>Survey respondents </a:t>
            </a:r>
            <a:endParaRPr lang="en-US" sz="3600" dirty="0"/>
          </a:p>
        </p:txBody>
      </p:sp>
      <p:sp>
        <p:nvSpPr>
          <p:cNvPr id="4" name="Date Placeholder 3">
            <a:extLst>
              <a:ext uri="{FF2B5EF4-FFF2-40B4-BE49-F238E27FC236}">
                <a16:creationId xmlns:a16="http://schemas.microsoft.com/office/drawing/2014/main" id="{5A2B13CF-E86D-4FF3-B87E-D9E5CA514E2C}"/>
              </a:ext>
            </a:extLst>
          </p:cNvPr>
          <p:cNvSpPr>
            <a:spLocks noGrp="1"/>
          </p:cNvSpPr>
          <p:nvPr>
            <p:ph type="dt" sz="half" idx="10"/>
          </p:nvPr>
        </p:nvSpPr>
        <p:spPr/>
        <p:txBody>
          <a:bodyPr/>
          <a:lstStyle/>
          <a:p>
            <a:pPr algn="ctr"/>
            <a:r>
              <a:rPr lang="en-US"/>
              <a:t>5/22/25</a:t>
            </a:r>
          </a:p>
        </p:txBody>
      </p:sp>
      <p:sp>
        <p:nvSpPr>
          <p:cNvPr id="5" name="Slide Number Placeholder 4">
            <a:extLst>
              <a:ext uri="{FF2B5EF4-FFF2-40B4-BE49-F238E27FC236}">
                <a16:creationId xmlns:a16="http://schemas.microsoft.com/office/drawing/2014/main" id="{D60353DE-E230-B118-233E-4213DAC4DD7B}"/>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1996176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B1951-FA8D-087C-0E4F-B65F4780AD7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A27FF65-FEC8-4BA2-4BE6-35CA53DD5B60}"/>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E0CC6159-638C-47CE-983D-46D00A515E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8" name="Picture 7" descr="Pie chart showing the proportion of respondents from CSU, Anschutz, CU Denver, CU Boulder, and other RMACC institutions. ">
            <a:extLst>
              <a:ext uri="{FF2B5EF4-FFF2-40B4-BE49-F238E27FC236}">
                <a16:creationId xmlns:a16="http://schemas.microsoft.com/office/drawing/2014/main" id="{75E16A18-B86C-BEC3-F81F-8382BC4DCC4C}"/>
              </a:ext>
            </a:extLst>
          </p:cNvPr>
          <p:cNvPicPr>
            <a:picLocks noChangeAspect="1"/>
          </p:cNvPicPr>
          <p:nvPr/>
        </p:nvPicPr>
        <p:blipFill>
          <a:blip r:embed="rId2"/>
          <a:srcRect l="66551"/>
          <a:stretch/>
        </p:blipFill>
        <p:spPr>
          <a:xfrm>
            <a:off x="4336459" y="2031986"/>
            <a:ext cx="3987061" cy="3772232"/>
          </a:xfrm>
          <a:prstGeom prst="rect">
            <a:avLst/>
          </a:prstGeom>
        </p:spPr>
      </p:pic>
      <p:sp>
        <p:nvSpPr>
          <p:cNvPr id="10" name="TextBox 9">
            <a:extLst>
              <a:ext uri="{FF2B5EF4-FFF2-40B4-BE49-F238E27FC236}">
                <a16:creationId xmlns:a16="http://schemas.microsoft.com/office/drawing/2014/main" id="{08D27E7D-9B71-E856-BAFB-06904ABA1ADF}"/>
              </a:ext>
            </a:extLst>
          </p:cNvPr>
          <p:cNvSpPr txBox="1"/>
          <p:nvPr/>
        </p:nvSpPr>
        <p:spPr>
          <a:xfrm>
            <a:off x="6826102" y="5284385"/>
            <a:ext cx="1945758" cy="369332"/>
          </a:xfrm>
          <a:prstGeom prst="rect">
            <a:avLst/>
          </a:prstGeom>
          <a:noFill/>
        </p:spPr>
        <p:txBody>
          <a:bodyPr wrap="square" rtlCol="0">
            <a:spAutoFit/>
          </a:bodyPr>
          <a:lstStyle/>
          <a:p>
            <a:r>
              <a:rPr lang="en-US" b="1" dirty="0"/>
              <a:t>CU Boulder</a:t>
            </a:r>
          </a:p>
        </p:txBody>
      </p:sp>
      <p:sp>
        <p:nvSpPr>
          <p:cNvPr id="11" name="TextBox 10">
            <a:extLst>
              <a:ext uri="{FF2B5EF4-FFF2-40B4-BE49-F238E27FC236}">
                <a16:creationId xmlns:a16="http://schemas.microsoft.com/office/drawing/2014/main" id="{750054FA-71B9-7AF0-6D69-F1D63ED58EB5}"/>
              </a:ext>
            </a:extLst>
          </p:cNvPr>
          <p:cNvSpPr txBox="1"/>
          <p:nvPr/>
        </p:nvSpPr>
        <p:spPr>
          <a:xfrm>
            <a:off x="5853223" y="2190464"/>
            <a:ext cx="1945758" cy="369332"/>
          </a:xfrm>
          <a:prstGeom prst="rect">
            <a:avLst/>
          </a:prstGeom>
          <a:noFill/>
        </p:spPr>
        <p:txBody>
          <a:bodyPr wrap="square" rtlCol="0">
            <a:spAutoFit/>
          </a:bodyPr>
          <a:lstStyle/>
          <a:p>
            <a:r>
              <a:rPr lang="en-US" b="1" dirty="0"/>
              <a:t>Other RMACC</a:t>
            </a:r>
          </a:p>
        </p:txBody>
      </p:sp>
      <p:sp>
        <p:nvSpPr>
          <p:cNvPr id="12" name="TextBox 11">
            <a:extLst>
              <a:ext uri="{FF2B5EF4-FFF2-40B4-BE49-F238E27FC236}">
                <a16:creationId xmlns:a16="http://schemas.microsoft.com/office/drawing/2014/main" id="{87AE8AED-64A9-79FD-9FAD-D20DB9DC42DB}"/>
              </a:ext>
            </a:extLst>
          </p:cNvPr>
          <p:cNvSpPr txBox="1"/>
          <p:nvPr/>
        </p:nvSpPr>
        <p:spPr>
          <a:xfrm>
            <a:off x="5087753" y="2338157"/>
            <a:ext cx="694514" cy="369332"/>
          </a:xfrm>
          <a:prstGeom prst="rect">
            <a:avLst/>
          </a:prstGeom>
          <a:noFill/>
        </p:spPr>
        <p:txBody>
          <a:bodyPr wrap="square" rtlCol="0">
            <a:spAutoFit/>
          </a:bodyPr>
          <a:lstStyle/>
          <a:p>
            <a:r>
              <a:rPr lang="en-US" b="1" dirty="0"/>
              <a:t>CSU</a:t>
            </a:r>
          </a:p>
        </p:txBody>
      </p:sp>
      <p:sp>
        <p:nvSpPr>
          <p:cNvPr id="13" name="TextBox 12">
            <a:extLst>
              <a:ext uri="{FF2B5EF4-FFF2-40B4-BE49-F238E27FC236}">
                <a16:creationId xmlns:a16="http://schemas.microsoft.com/office/drawing/2014/main" id="{01A7F313-B69A-058C-4117-B8EE269B17F9}"/>
              </a:ext>
            </a:extLst>
          </p:cNvPr>
          <p:cNvSpPr txBox="1"/>
          <p:nvPr/>
        </p:nvSpPr>
        <p:spPr>
          <a:xfrm>
            <a:off x="3667346" y="2865857"/>
            <a:ext cx="1945758" cy="369332"/>
          </a:xfrm>
          <a:prstGeom prst="rect">
            <a:avLst/>
          </a:prstGeom>
          <a:noFill/>
        </p:spPr>
        <p:txBody>
          <a:bodyPr wrap="square" rtlCol="0">
            <a:spAutoFit/>
          </a:bodyPr>
          <a:lstStyle/>
          <a:p>
            <a:r>
              <a:rPr lang="en-US" b="1" dirty="0"/>
              <a:t>CU Anschutz</a:t>
            </a:r>
          </a:p>
        </p:txBody>
      </p:sp>
      <p:sp>
        <p:nvSpPr>
          <p:cNvPr id="14" name="TextBox 13">
            <a:extLst>
              <a:ext uri="{FF2B5EF4-FFF2-40B4-BE49-F238E27FC236}">
                <a16:creationId xmlns:a16="http://schemas.microsoft.com/office/drawing/2014/main" id="{1643E43C-28D1-732F-50E7-31CC8CE4A6E7}"/>
              </a:ext>
            </a:extLst>
          </p:cNvPr>
          <p:cNvSpPr txBox="1"/>
          <p:nvPr/>
        </p:nvSpPr>
        <p:spPr>
          <a:xfrm>
            <a:off x="3715266" y="3807337"/>
            <a:ext cx="1945758" cy="369332"/>
          </a:xfrm>
          <a:prstGeom prst="rect">
            <a:avLst/>
          </a:prstGeom>
          <a:noFill/>
        </p:spPr>
        <p:txBody>
          <a:bodyPr wrap="square" rtlCol="0">
            <a:spAutoFit/>
          </a:bodyPr>
          <a:lstStyle/>
          <a:p>
            <a:r>
              <a:rPr lang="en-US" b="1" dirty="0"/>
              <a:t>CU Denver</a:t>
            </a:r>
          </a:p>
        </p:txBody>
      </p:sp>
      <p:sp>
        <p:nvSpPr>
          <p:cNvPr id="2" name="Title 1">
            <a:extLst>
              <a:ext uri="{FF2B5EF4-FFF2-40B4-BE49-F238E27FC236}">
                <a16:creationId xmlns:a16="http://schemas.microsoft.com/office/drawing/2014/main" id="{2A97778A-B232-7C25-5F21-9FB055AC5BCB}"/>
              </a:ext>
            </a:extLst>
          </p:cNvPr>
          <p:cNvSpPr>
            <a:spLocks noGrp="1"/>
          </p:cNvSpPr>
          <p:nvPr>
            <p:ph type="title"/>
          </p:nvPr>
        </p:nvSpPr>
        <p:spPr>
          <a:xfrm>
            <a:off x="838200" y="365125"/>
            <a:ext cx="7604051" cy="1325563"/>
          </a:xfrm>
        </p:spPr>
        <p:txBody>
          <a:bodyPr>
            <a:normAutofit/>
          </a:bodyPr>
          <a:lstStyle/>
          <a:p>
            <a:r>
              <a:rPr lang="en-US" sz="3600" b="1" i="0" dirty="0">
                <a:solidFill>
                  <a:srgbClr val="000000"/>
                </a:solidFill>
                <a:effectLst/>
              </a:rPr>
              <a:t>Respondent Primary Institution</a:t>
            </a:r>
            <a:endParaRPr lang="en-US" sz="3600" b="1" dirty="0"/>
          </a:p>
        </p:txBody>
      </p:sp>
    </p:spTree>
    <p:extLst>
      <p:ext uri="{BB962C8B-B14F-4D97-AF65-F5344CB8AC3E}">
        <p14:creationId xmlns:p14="http://schemas.microsoft.com/office/powerpoint/2010/main" val="4184625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CC5C0-E56A-A00D-82FA-0FD252A5B0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E20A88-5F29-7C6F-EBF4-658BF26078E0}"/>
              </a:ext>
            </a:extLst>
          </p:cNvPr>
          <p:cNvSpPr>
            <a:spLocks noGrp="1"/>
          </p:cNvSpPr>
          <p:nvPr>
            <p:ph type="title"/>
          </p:nvPr>
        </p:nvSpPr>
        <p:spPr>
          <a:xfrm>
            <a:off x="630865" y="508855"/>
            <a:ext cx="10722935" cy="1149824"/>
          </a:xfrm>
        </p:spPr>
        <p:txBody>
          <a:bodyPr>
            <a:noAutofit/>
          </a:bodyPr>
          <a:lstStyle/>
          <a:p>
            <a:r>
              <a:rPr lang="en-US" sz="3600" b="1" dirty="0"/>
              <a:t>Survey screening question: What is the status of AI in your research? </a:t>
            </a:r>
          </a:p>
        </p:txBody>
      </p:sp>
      <p:sp>
        <p:nvSpPr>
          <p:cNvPr id="4" name="Date Placeholder 3">
            <a:extLst>
              <a:ext uri="{FF2B5EF4-FFF2-40B4-BE49-F238E27FC236}">
                <a16:creationId xmlns:a16="http://schemas.microsoft.com/office/drawing/2014/main" id="{98E0EA60-0BEB-A3E9-76CB-9BC7D45B3F4A}"/>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82BE4FB8-5B4B-4245-3961-2955894B306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8" name="TextBox 7">
            <a:extLst>
              <a:ext uri="{FF2B5EF4-FFF2-40B4-BE49-F238E27FC236}">
                <a16:creationId xmlns:a16="http://schemas.microsoft.com/office/drawing/2014/main" id="{8853BEE0-0D3B-2BDC-A78E-0CC68C82B696}"/>
              </a:ext>
            </a:extLst>
          </p:cNvPr>
          <p:cNvSpPr txBox="1"/>
          <p:nvPr/>
        </p:nvSpPr>
        <p:spPr>
          <a:xfrm>
            <a:off x="567067" y="2089736"/>
            <a:ext cx="7343554" cy="461665"/>
          </a:xfrm>
          <a:prstGeom prst="rect">
            <a:avLst/>
          </a:prstGeom>
          <a:noFill/>
        </p:spPr>
        <p:txBody>
          <a:bodyPr wrap="square">
            <a:spAutoFit/>
          </a:bodyPr>
          <a:lstStyle/>
          <a:p>
            <a:r>
              <a:rPr lang="en-US" sz="2400" b="0" i="0" dirty="0">
                <a:solidFill>
                  <a:srgbClr val="000000"/>
                </a:solidFill>
                <a:effectLst/>
              </a:rPr>
              <a:t>1. AI has no use in my research/teaching</a:t>
            </a:r>
          </a:p>
        </p:txBody>
      </p:sp>
      <p:sp>
        <p:nvSpPr>
          <p:cNvPr id="10" name="TextBox 9">
            <a:extLst>
              <a:ext uri="{FF2B5EF4-FFF2-40B4-BE49-F238E27FC236}">
                <a16:creationId xmlns:a16="http://schemas.microsoft.com/office/drawing/2014/main" id="{B7309B18-CFFE-970D-7718-63D5B98944E0}"/>
              </a:ext>
            </a:extLst>
          </p:cNvPr>
          <p:cNvSpPr txBox="1"/>
          <p:nvPr/>
        </p:nvSpPr>
        <p:spPr>
          <a:xfrm>
            <a:off x="561752" y="3147447"/>
            <a:ext cx="7343554" cy="461665"/>
          </a:xfrm>
          <a:prstGeom prst="rect">
            <a:avLst/>
          </a:prstGeom>
          <a:noFill/>
        </p:spPr>
        <p:txBody>
          <a:bodyPr wrap="square">
            <a:spAutoFit/>
          </a:bodyPr>
          <a:lstStyle/>
          <a:p>
            <a:r>
              <a:rPr lang="en-US" sz="2400" b="0" i="0" dirty="0">
                <a:solidFill>
                  <a:srgbClr val="000000"/>
                </a:solidFill>
                <a:effectLst/>
              </a:rPr>
              <a:t>2. Interested in AI but don’t know where to start</a:t>
            </a:r>
            <a:endParaRPr lang="en-US" sz="2400" dirty="0"/>
          </a:p>
        </p:txBody>
      </p:sp>
      <p:sp>
        <p:nvSpPr>
          <p:cNvPr id="12" name="TextBox 11">
            <a:extLst>
              <a:ext uri="{FF2B5EF4-FFF2-40B4-BE49-F238E27FC236}">
                <a16:creationId xmlns:a16="http://schemas.microsoft.com/office/drawing/2014/main" id="{35082305-92BA-3631-8C39-9D464B737020}"/>
              </a:ext>
            </a:extLst>
          </p:cNvPr>
          <p:cNvSpPr txBox="1"/>
          <p:nvPr/>
        </p:nvSpPr>
        <p:spPr>
          <a:xfrm>
            <a:off x="561752" y="4107694"/>
            <a:ext cx="11681638" cy="461665"/>
          </a:xfrm>
          <a:prstGeom prst="rect">
            <a:avLst/>
          </a:prstGeom>
          <a:noFill/>
        </p:spPr>
        <p:txBody>
          <a:bodyPr wrap="square">
            <a:spAutoFit/>
          </a:bodyPr>
          <a:lstStyle/>
          <a:p>
            <a:r>
              <a:rPr lang="en-US" sz="2400" b="0" i="0" dirty="0">
                <a:solidFill>
                  <a:srgbClr val="000000"/>
                </a:solidFill>
                <a:effectLst/>
              </a:rPr>
              <a:t>3. Planning to use AI in the future (have some projects/ideas in the pipeline)</a:t>
            </a:r>
            <a:endParaRPr lang="en-US" sz="2400" dirty="0"/>
          </a:p>
        </p:txBody>
      </p:sp>
      <p:sp>
        <p:nvSpPr>
          <p:cNvPr id="14" name="TextBox 13">
            <a:extLst>
              <a:ext uri="{FF2B5EF4-FFF2-40B4-BE49-F238E27FC236}">
                <a16:creationId xmlns:a16="http://schemas.microsoft.com/office/drawing/2014/main" id="{4BF904F6-9601-7889-06F0-4E0CE156B288}"/>
              </a:ext>
            </a:extLst>
          </p:cNvPr>
          <p:cNvSpPr txBox="1"/>
          <p:nvPr/>
        </p:nvSpPr>
        <p:spPr>
          <a:xfrm>
            <a:off x="561752" y="5223514"/>
            <a:ext cx="7343554" cy="461665"/>
          </a:xfrm>
          <a:prstGeom prst="rect">
            <a:avLst/>
          </a:prstGeom>
          <a:noFill/>
        </p:spPr>
        <p:txBody>
          <a:bodyPr wrap="square">
            <a:spAutoFit/>
          </a:bodyPr>
          <a:lstStyle/>
          <a:p>
            <a:r>
              <a:rPr lang="en-US" sz="2400" b="0" i="0" dirty="0">
                <a:solidFill>
                  <a:srgbClr val="000000"/>
                </a:solidFill>
                <a:effectLst/>
              </a:rPr>
              <a:t>4. Already using AI in my research/teaching</a:t>
            </a:r>
            <a:endParaRPr lang="en-US" sz="2400" dirty="0"/>
          </a:p>
        </p:txBody>
      </p:sp>
      <p:pic>
        <p:nvPicPr>
          <p:cNvPr id="21" name="Graphic 20" descr="End with solid fill">
            <a:extLst>
              <a:ext uri="{FF2B5EF4-FFF2-40B4-BE49-F238E27FC236}">
                <a16:creationId xmlns:a16="http://schemas.microsoft.com/office/drawing/2014/main" id="{1BEDE47E-2C17-6055-8F31-4110E49FD5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25586" y="3029755"/>
            <a:ext cx="914400" cy="914400"/>
          </a:xfrm>
          <a:prstGeom prst="rect">
            <a:avLst/>
          </a:prstGeom>
        </p:spPr>
      </p:pic>
      <p:pic>
        <p:nvPicPr>
          <p:cNvPr id="23" name="Graphic 22" descr="Stop with solid fill">
            <a:extLst>
              <a:ext uri="{FF2B5EF4-FFF2-40B4-BE49-F238E27FC236}">
                <a16:creationId xmlns:a16="http://schemas.microsoft.com/office/drawing/2014/main" id="{61617A0A-6256-780D-B0B4-7A5577A255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95236" y="1998934"/>
            <a:ext cx="740734" cy="740734"/>
          </a:xfrm>
          <a:prstGeom prst="rect">
            <a:avLst/>
          </a:prstGeom>
        </p:spPr>
      </p:pic>
      <p:pic>
        <p:nvPicPr>
          <p:cNvPr id="25" name="Graphic 24" descr="Play with solid fill">
            <a:extLst>
              <a:ext uri="{FF2B5EF4-FFF2-40B4-BE49-F238E27FC236}">
                <a16:creationId xmlns:a16="http://schemas.microsoft.com/office/drawing/2014/main" id="{588D046B-CE2E-1242-7FE0-A55E2A19DB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15086" y="3961815"/>
            <a:ext cx="914400" cy="914400"/>
          </a:xfrm>
          <a:prstGeom prst="rect">
            <a:avLst/>
          </a:prstGeom>
        </p:spPr>
      </p:pic>
      <p:pic>
        <p:nvPicPr>
          <p:cNvPr id="26" name="Graphic 25" descr="Play with solid fill">
            <a:extLst>
              <a:ext uri="{FF2B5EF4-FFF2-40B4-BE49-F238E27FC236}">
                <a16:creationId xmlns:a16="http://schemas.microsoft.com/office/drawing/2014/main" id="{0268AD52-1FE2-EB12-F17D-A2AFA2E6BF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8770" y="5067941"/>
            <a:ext cx="914400" cy="914400"/>
          </a:xfrm>
          <a:prstGeom prst="rect">
            <a:avLst/>
          </a:prstGeom>
        </p:spPr>
      </p:pic>
      <p:sp>
        <p:nvSpPr>
          <p:cNvPr id="28" name="TextBox 27">
            <a:extLst>
              <a:ext uri="{FF2B5EF4-FFF2-40B4-BE49-F238E27FC236}">
                <a16:creationId xmlns:a16="http://schemas.microsoft.com/office/drawing/2014/main" id="{737C568D-0F52-11CE-65C8-4D6246C3C18B}"/>
              </a:ext>
            </a:extLst>
          </p:cNvPr>
          <p:cNvSpPr txBox="1"/>
          <p:nvPr/>
        </p:nvSpPr>
        <p:spPr>
          <a:xfrm>
            <a:off x="919714" y="2462111"/>
            <a:ext cx="3092302" cy="369332"/>
          </a:xfrm>
          <a:prstGeom prst="rect">
            <a:avLst/>
          </a:prstGeom>
          <a:noFill/>
        </p:spPr>
        <p:txBody>
          <a:bodyPr wrap="square">
            <a:spAutoFit/>
          </a:bodyPr>
          <a:lstStyle/>
          <a:p>
            <a:r>
              <a:rPr lang="en-US" b="0" i="0" dirty="0">
                <a:solidFill>
                  <a:srgbClr val="000000"/>
                </a:solidFill>
                <a:effectLst/>
              </a:rPr>
              <a:t>23 participants (14%) </a:t>
            </a:r>
            <a:endParaRPr lang="en-US" dirty="0"/>
          </a:p>
        </p:txBody>
      </p:sp>
      <p:sp>
        <p:nvSpPr>
          <p:cNvPr id="30" name="TextBox 29">
            <a:extLst>
              <a:ext uri="{FF2B5EF4-FFF2-40B4-BE49-F238E27FC236}">
                <a16:creationId xmlns:a16="http://schemas.microsoft.com/office/drawing/2014/main" id="{436F1F7C-13A8-A069-1182-5CA0B6020416}"/>
              </a:ext>
            </a:extLst>
          </p:cNvPr>
          <p:cNvSpPr txBox="1"/>
          <p:nvPr/>
        </p:nvSpPr>
        <p:spPr>
          <a:xfrm>
            <a:off x="919714" y="3582448"/>
            <a:ext cx="2493335" cy="369332"/>
          </a:xfrm>
          <a:prstGeom prst="rect">
            <a:avLst/>
          </a:prstGeom>
          <a:noFill/>
        </p:spPr>
        <p:txBody>
          <a:bodyPr wrap="square">
            <a:spAutoFit/>
          </a:bodyPr>
          <a:lstStyle/>
          <a:p>
            <a:r>
              <a:rPr lang="en-US" b="0" i="0" dirty="0">
                <a:solidFill>
                  <a:srgbClr val="000000"/>
                </a:solidFill>
                <a:effectLst/>
              </a:rPr>
              <a:t>18 participants (11%) </a:t>
            </a:r>
            <a:endParaRPr lang="en-US" dirty="0"/>
          </a:p>
        </p:txBody>
      </p:sp>
      <p:sp>
        <p:nvSpPr>
          <p:cNvPr id="32" name="TextBox 31">
            <a:extLst>
              <a:ext uri="{FF2B5EF4-FFF2-40B4-BE49-F238E27FC236}">
                <a16:creationId xmlns:a16="http://schemas.microsoft.com/office/drawing/2014/main" id="{BA916872-6162-4AFC-0906-370F63949A16}"/>
              </a:ext>
            </a:extLst>
          </p:cNvPr>
          <p:cNvSpPr txBox="1"/>
          <p:nvPr/>
        </p:nvSpPr>
        <p:spPr>
          <a:xfrm>
            <a:off x="919714" y="4527104"/>
            <a:ext cx="2599660" cy="369332"/>
          </a:xfrm>
          <a:prstGeom prst="rect">
            <a:avLst/>
          </a:prstGeom>
          <a:noFill/>
        </p:spPr>
        <p:txBody>
          <a:bodyPr wrap="square">
            <a:spAutoFit/>
          </a:bodyPr>
          <a:lstStyle/>
          <a:p>
            <a:r>
              <a:rPr lang="en-US" b="1" i="0" dirty="0">
                <a:solidFill>
                  <a:schemeClr val="accent6">
                    <a:lumMod val="75000"/>
                  </a:schemeClr>
                </a:solidFill>
                <a:effectLst/>
              </a:rPr>
              <a:t>18 participants (11%) </a:t>
            </a:r>
            <a:endParaRPr lang="en-US" b="1" dirty="0">
              <a:solidFill>
                <a:schemeClr val="accent6">
                  <a:lumMod val="75000"/>
                </a:schemeClr>
              </a:solidFill>
            </a:endParaRPr>
          </a:p>
        </p:txBody>
      </p:sp>
      <p:sp>
        <p:nvSpPr>
          <p:cNvPr id="34" name="TextBox 33">
            <a:extLst>
              <a:ext uri="{FF2B5EF4-FFF2-40B4-BE49-F238E27FC236}">
                <a16:creationId xmlns:a16="http://schemas.microsoft.com/office/drawing/2014/main" id="{29EA891B-ECE3-AD61-3D16-EF29CF66F971}"/>
              </a:ext>
            </a:extLst>
          </p:cNvPr>
          <p:cNvSpPr txBox="1"/>
          <p:nvPr/>
        </p:nvSpPr>
        <p:spPr>
          <a:xfrm>
            <a:off x="847944" y="5637404"/>
            <a:ext cx="2743200" cy="369332"/>
          </a:xfrm>
          <a:prstGeom prst="rect">
            <a:avLst/>
          </a:prstGeom>
          <a:noFill/>
        </p:spPr>
        <p:txBody>
          <a:bodyPr wrap="square">
            <a:spAutoFit/>
          </a:bodyPr>
          <a:lstStyle/>
          <a:p>
            <a:r>
              <a:rPr lang="en-US" b="1" i="0" dirty="0">
                <a:solidFill>
                  <a:schemeClr val="accent6">
                    <a:lumMod val="75000"/>
                  </a:schemeClr>
                </a:solidFill>
                <a:effectLst/>
              </a:rPr>
              <a:t> 105 participants (64%) </a:t>
            </a:r>
            <a:endParaRPr lang="en-US" b="1" dirty="0">
              <a:solidFill>
                <a:schemeClr val="accent6">
                  <a:lumMod val="75000"/>
                </a:schemeClr>
              </a:solidFill>
            </a:endParaRPr>
          </a:p>
        </p:txBody>
      </p:sp>
    </p:spTree>
    <p:extLst>
      <p:ext uri="{BB962C8B-B14F-4D97-AF65-F5344CB8AC3E}">
        <p14:creationId xmlns:p14="http://schemas.microsoft.com/office/powerpoint/2010/main" val="3180167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60423-5C8B-86E2-02CE-0EF84A7F66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9A3EB6-1A4D-3CD5-BCD4-9FBB0958FC8D}"/>
              </a:ext>
            </a:extLst>
          </p:cNvPr>
          <p:cNvSpPr>
            <a:spLocks noGrp="1"/>
          </p:cNvSpPr>
          <p:nvPr>
            <p:ph type="title"/>
          </p:nvPr>
        </p:nvSpPr>
        <p:spPr>
          <a:xfrm>
            <a:off x="838200" y="365125"/>
            <a:ext cx="7604051" cy="1325563"/>
          </a:xfrm>
        </p:spPr>
        <p:txBody>
          <a:bodyPr>
            <a:normAutofit/>
          </a:bodyPr>
          <a:lstStyle/>
          <a:p>
            <a:r>
              <a:rPr lang="en-US" sz="3600" b="1" i="0" dirty="0">
                <a:solidFill>
                  <a:srgbClr val="000000"/>
                </a:solidFill>
                <a:effectLst/>
              </a:rPr>
              <a:t>Respondent Disciplines</a:t>
            </a:r>
            <a:endParaRPr lang="en-US" sz="3600" b="1" dirty="0"/>
          </a:p>
        </p:txBody>
      </p:sp>
      <p:sp>
        <p:nvSpPr>
          <p:cNvPr id="4" name="Date Placeholder 3">
            <a:extLst>
              <a:ext uri="{FF2B5EF4-FFF2-40B4-BE49-F238E27FC236}">
                <a16:creationId xmlns:a16="http://schemas.microsoft.com/office/drawing/2014/main" id="{E5EB3BF7-5895-4370-BAB9-34D7EA924F90}"/>
              </a:ext>
            </a:extLst>
          </p:cNvPr>
          <p:cNvSpPr>
            <a:spLocks noGrp="1"/>
          </p:cNvSpPr>
          <p:nvPr>
            <p:ph type="dt" sz="half"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Arial" panose="020B0604020202020204"/>
                <a:ea typeface="+mn-ea"/>
                <a:cs typeface="+mn-cs"/>
              </a:rPr>
              <a:t>5/21/25</a:t>
            </a:r>
          </a:p>
        </p:txBody>
      </p:sp>
      <p:sp>
        <p:nvSpPr>
          <p:cNvPr id="7" name="Slide Number Placeholder 6">
            <a:extLst>
              <a:ext uri="{FF2B5EF4-FFF2-40B4-BE49-F238E27FC236}">
                <a16:creationId xmlns:a16="http://schemas.microsoft.com/office/drawing/2014/main" id="{83D2D402-E7E0-14D0-2F9B-ACCD9003854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DA560F-461C-6043-9BC4-489BA92F7161}"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pic>
        <p:nvPicPr>
          <p:cNvPr id="7191" name="Picture 23" descr="Bar plot showing the number of respondents by discipline. ">
            <a:extLst>
              <a:ext uri="{FF2B5EF4-FFF2-40B4-BE49-F238E27FC236}">
                <a16:creationId xmlns:a16="http://schemas.microsoft.com/office/drawing/2014/main" id="{E68693AB-A743-EFBA-FB1C-E76E4DC135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935" y="1334762"/>
            <a:ext cx="4787757" cy="4768215"/>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Table showing breakdwon of Computer Science and Mathematics and Statistics respondents.">
            <a:extLst>
              <a:ext uri="{FF2B5EF4-FFF2-40B4-BE49-F238E27FC236}">
                <a16:creationId xmlns:a16="http://schemas.microsoft.com/office/drawing/2014/main" id="{E3C977FF-F5EB-098E-ACEB-750D8EE61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2" y="2815832"/>
            <a:ext cx="3274982" cy="1226336"/>
          </a:xfrm>
          <a:prstGeom prst="rect">
            <a:avLst/>
          </a:prstGeom>
          <a:noFill/>
          <a:extLst>
            <a:ext uri="{909E8E84-426E-40DD-AFC4-6F175D3DCCD1}">
              <a14:hiddenFill xmlns:a14="http://schemas.microsoft.com/office/drawing/2010/main">
                <a:solidFill>
                  <a:srgbClr val="FFFFFF"/>
                </a:solidFill>
              </a14:hiddenFill>
            </a:ext>
          </a:extLst>
        </p:spPr>
      </p:pic>
      <p:pic>
        <p:nvPicPr>
          <p:cNvPr id="7193" name="Picture 25" descr="Table showing breakdwon of respondents categorized as ‘other’ in our analysis.">
            <a:extLst>
              <a:ext uri="{FF2B5EF4-FFF2-40B4-BE49-F238E27FC236}">
                <a16:creationId xmlns:a16="http://schemas.microsoft.com/office/drawing/2014/main" id="{4CADD125-2C78-BE91-2F0B-8DD0B2306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5615" y="560098"/>
            <a:ext cx="3930133" cy="3336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53800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3ded8b1b-070d-4629-82e4-c0b019f46057}" enabled="0" method="" siteId="{3ded8b1b-070d-4629-82e4-c0b019f46057}" removed="1"/>
</clbl:labelList>
</file>

<file path=docProps/app.xml><?xml version="1.0" encoding="utf-8"?>
<Properties xmlns="http://schemas.openxmlformats.org/officeDocument/2006/extended-properties" xmlns:vt="http://schemas.openxmlformats.org/officeDocument/2006/docPropsVTypes">
  <TotalTime>1751</TotalTime>
  <Words>1616</Words>
  <Application>Microsoft Macintosh PowerPoint</Application>
  <PresentationFormat>Widescreen</PresentationFormat>
  <Paragraphs>137</Paragraphs>
  <Slides>25</Slides>
  <Notes>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Aptos</vt:lpstr>
      <vt:lpstr>Aptos Display</vt:lpstr>
      <vt:lpstr>Arial</vt:lpstr>
      <vt:lpstr>Linux Libertine O</vt:lpstr>
      <vt:lpstr>Wingdings</vt:lpstr>
      <vt:lpstr>Office Theme</vt:lpstr>
      <vt:lpstr>CUB Content </vt:lpstr>
      <vt:lpstr>Artificial Intelligence Powered Research: A survey of the current and planned usage of AI across research disciplines in a High Performance Computing community</vt:lpstr>
      <vt:lpstr>Slides</vt:lpstr>
      <vt:lpstr>Teamwork!</vt:lpstr>
      <vt:lpstr>Survey goals</vt:lpstr>
      <vt:lpstr>Survey development and circulation</vt:lpstr>
      <vt:lpstr>Survey respondents </vt:lpstr>
      <vt:lpstr>Respondent Primary Institution</vt:lpstr>
      <vt:lpstr>Survey screening question: What is the status of AI in your research? </vt:lpstr>
      <vt:lpstr>Respondent Disciplines</vt:lpstr>
      <vt:lpstr>Survey analysis</vt:lpstr>
      <vt:lpstr>Applications of AI methods and resource use</vt:lpstr>
      <vt:lpstr>What type of AI are you using? (Select all that apply)</vt:lpstr>
      <vt:lpstr>What computing resources do you use in your AI workflows? (Select all that apply)</vt:lpstr>
      <vt:lpstr>What is the level of AI use in your research? (Select all that apply)</vt:lpstr>
      <vt:lpstr>Data security, storage, and hardware needs for AI research</vt:lpstr>
      <vt:lpstr>What types of data are you interested in using in your AI research? (Select all that apply)</vt:lpstr>
      <vt:lpstr>Where do you currently and/or plan to store your data for AI research? (Select all that apply)</vt:lpstr>
      <vt:lpstr>What type of hardware are you using for your AI work? (Select all that apply)</vt:lpstr>
      <vt:lpstr>Software needs for AI research (bonus, not by discipline)</vt:lpstr>
      <vt:lpstr>What type of software do you use in your AI work? (Select all that apply)</vt:lpstr>
      <vt:lpstr>AI research challenges and researcher training needs </vt:lpstr>
      <vt:lpstr>Of the AI research challenges, which is the single most important?</vt:lpstr>
      <vt:lpstr>Are you interested in any of the following AI-focused workshops or events? (Select all that apply)</vt:lpstr>
      <vt:lpstr>Conclusion</vt:lpstr>
      <vt:lpstr>Final Slide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Layla Freeborn</dc:creator>
  <cp:lastModifiedBy>Layla Freeborn</cp:lastModifiedBy>
  <cp:revision>1</cp:revision>
  <dcterms:created xsi:type="dcterms:W3CDTF">2025-05-19T21:52:11Z</dcterms:created>
  <dcterms:modified xsi:type="dcterms:W3CDTF">2025-05-21T03:04:00Z</dcterms:modified>
</cp:coreProperties>
</file>